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69" r:id="rId3"/>
    <p:sldId id="272" r:id="rId4"/>
    <p:sldId id="273" r:id="rId5"/>
    <p:sldId id="267" r:id="rId6"/>
    <p:sldId id="271" r:id="rId7"/>
    <p:sldId id="274" r:id="rId8"/>
    <p:sldId id="275" r:id="rId9"/>
    <p:sldId id="276" r:id="rId10"/>
    <p:sldId id="277" r:id="rId11"/>
    <p:sldId id="278" r:id="rId12"/>
    <p:sldId id="27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571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630DE-5FCB-3F67-B102-3B62868ECD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AA70A-B02D-980B-CFE7-0DC9B8FE6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F6239-5184-5C93-E8FE-5020D8F9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49BD-B2C8-4AF8-8605-587077B0301A}" type="datetimeFigureOut">
              <a:rPr lang="en-GB" smtClean="0"/>
              <a:t>25/09/2023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BB822-5ECF-C27B-3FC5-1775A9307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A84F9-2928-7F13-2759-D3C468350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0CFA-7FAD-44D5-B33B-1E1C62A1DD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0356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250E6-0AF1-AEC9-7493-2ACCF2A42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125508-8812-A88C-1B8A-1DB6E34096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58B55-0727-A743-738F-125DA4632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49BD-B2C8-4AF8-8605-587077B0301A}" type="datetimeFigureOut">
              <a:rPr lang="en-GB" smtClean="0"/>
              <a:t>25/09/2023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E5ED9-6670-3AE6-67B4-786A134D9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C621C-4468-0D23-63F2-3B20919C2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0CFA-7FAD-44D5-B33B-1E1C62A1DD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5338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9A7A58-9246-B9A6-1424-2C99230045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5456-F1C3-5D64-9225-EF585905C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66439-0EE7-4683-755B-144D31B55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49BD-B2C8-4AF8-8605-587077B0301A}" type="datetimeFigureOut">
              <a:rPr lang="en-GB" smtClean="0"/>
              <a:t>25/09/2023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4CF25-60E8-A638-8C9C-E9530E5A5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F4D85-2756-57CC-E378-9D8733CC7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0CFA-7FAD-44D5-B33B-1E1C62A1DD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0005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7DE10-D9AE-523B-3126-007C3C946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2CCEA-885F-D8F9-6C29-CE8CCE09B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6F617-DC7C-AEB3-E4AC-1473F9097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49BD-B2C8-4AF8-8605-587077B0301A}" type="datetimeFigureOut">
              <a:rPr lang="en-GB" smtClean="0"/>
              <a:t>25/09/2023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6AF4D-D6EB-CC63-4D99-CB0821672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D644E-6712-B645-A0F2-8BBC04AA2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0CFA-7FAD-44D5-B33B-1E1C62A1DD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6459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E27F1-63C9-0795-427A-92646A521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DDC7D-3CDE-5EE1-9B60-BA6C6C851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42C80-B80E-ED3D-204C-9CB7D82E6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49BD-B2C8-4AF8-8605-587077B0301A}" type="datetimeFigureOut">
              <a:rPr lang="en-GB" smtClean="0"/>
              <a:t>25/09/2023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6401F-F58A-F2B0-723E-8344301F9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955F8-A342-E5BD-C941-991743378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0CFA-7FAD-44D5-B33B-1E1C62A1DD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4830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33AC5-9320-D9B5-55B1-57605089A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51B5F-10E4-3A5A-52AA-C903C7EB3B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CC5D54-A316-DBFF-A02C-82EC84AC1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D9A290-A88F-300E-2728-0C7167012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49BD-B2C8-4AF8-8605-587077B0301A}" type="datetimeFigureOut">
              <a:rPr lang="en-GB" smtClean="0"/>
              <a:t>25/09/2023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1BC3EE-061B-30F5-94F0-184E96FDD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34C001-15AB-1A7E-F3D7-CE5174DA2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0CFA-7FAD-44D5-B33B-1E1C62A1DD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3920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CCCC2-470E-7354-D4CF-ADCC7C715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E43BB-662B-5033-78C6-4A493233F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6DB86-FC58-454D-B5FD-ACC5B8CD77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D62AA4-FD56-CE10-4BD2-55078131E2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67B465-8322-FD9E-18F1-F287F3D6A9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E5A9E6-9D35-D038-C156-8A96C905E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49BD-B2C8-4AF8-8605-587077B0301A}" type="datetimeFigureOut">
              <a:rPr lang="en-GB" smtClean="0"/>
              <a:t>25/09/2023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F549C9-F736-C3D9-8486-C467C2328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D42D97-B091-F2EC-C514-6929A1FD0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0CFA-7FAD-44D5-B33B-1E1C62A1DD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1224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57787-1235-A835-68B7-504071675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A8F09F-DB1B-C1F0-6CB3-816813419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49BD-B2C8-4AF8-8605-587077B0301A}" type="datetimeFigureOut">
              <a:rPr lang="en-GB" smtClean="0"/>
              <a:t>25/09/2023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BA10B6-AEA7-65F4-D746-22AD59F62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68D68F-E471-07AD-F6D3-69BD20A97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0CFA-7FAD-44D5-B33B-1E1C62A1DD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1977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340305-34A3-F127-B383-818256F3E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49BD-B2C8-4AF8-8605-587077B0301A}" type="datetimeFigureOut">
              <a:rPr lang="en-GB" smtClean="0"/>
              <a:t>25/09/2023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76C3FB-8D20-0A50-3C8B-15CE55EC9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445C0-BA16-23FD-EBF9-BC5F0237C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0CFA-7FAD-44D5-B33B-1E1C62A1DD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8752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4AB01-D0E8-6746-99B7-24354342A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7FA90-63F4-12CA-CF14-9573A0BC3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9443EB-C2B6-A43E-1F5D-43DE338C86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E68A8-7148-01FE-54D2-411E94AB8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49BD-B2C8-4AF8-8605-587077B0301A}" type="datetimeFigureOut">
              <a:rPr lang="en-GB" smtClean="0"/>
              <a:t>25/09/2023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6EA2EF-0835-8872-A185-61221DD49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6A4B26-A60E-1AFD-D5C1-49CB15AEF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0CFA-7FAD-44D5-B33B-1E1C62A1DD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8015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E165E-F830-15AF-C4C8-70B5E324D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E7CDC6-8E65-E686-671E-7129B10E2A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13F200-F0D8-1D19-0083-F6D2581F52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79665C-075D-0113-8186-0AD31FAA1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49BD-B2C8-4AF8-8605-587077B0301A}" type="datetimeFigureOut">
              <a:rPr lang="en-GB" smtClean="0"/>
              <a:t>25/09/2023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C0C423-3FDB-674D-9999-DC1CFCF0C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D8ECD7-1BFA-23E1-6105-B1332ECC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0CFA-7FAD-44D5-B33B-1E1C62A1DD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2842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33525C-FAAA-A900-C140-06007EB9D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6A21C2-E934-F0AE-00E4-CC149E90E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85BAF-E402-3521-8213-B34542026A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149BD-B2C8-4AF8-8605-587077B0301A}" type="datetimeFigureOut">
              <a:rPr lang="en-GB" smtClean="0"/>
              <a:t>25/09/2023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51377-3B9F-8101-BD32-79437F5E72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9D613-15D2-A33E-9927-CBF6B2AA3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80CFA-7FAD-44D5-B33B-1E1C62A1DD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7170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Enquiries.woodgreencdc@nhs.net" TargetMode="External"/><Relationship Id="rId2" Type="http://schemas.openxmlformats.org/officeDocument/2006/relationships/hyperlink" Target="mailto:Woodgreencdc.whithealth@nhs.net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vimeo.com/796626243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2F155AE3-A826-E794-F2D5-A473C7AE2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497" y="1814558"/>
            <a:ext cx="7536614" cy="9757932"/>
          </a:xfrm>
          <a:prstGeom prst="rect">
            <a:avLst/>
          </a:prstGeom>
        </p:spPr>
      </p:pic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6995D6C7-7204-5A5C-D948-9181367AF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" y="4444198"/>
            <a:ext cx="12192000" cy="2282110"/>
          </a:xfrm>
          <a:prstGeom prst="rect">
            <a:avLst/>
          </a:prstGeom>
        </p:spPr>
      </p:pic>
      <p:pic>
        <p:nvPicPr>
          <p:cNvPr id="11" name="Picture 10" descr="A picture containing text, chest of drawers&#10;&#10;Description automatically generated">
            <a:extLst>
              <a:ext uri="{FF2B5EF4-FFF2-40B4-BE49-F238E27FC236}">
                <a16:creationId xmlns:a16="http://schemas.microsoft.com/office/drawing/2014/main" id="{7EF99A89-F0DA-4229-C297-BEB440F2C0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" r="1813" b="26745"/>
          <a:stretch/>
        </p:blipFill>
        <p:spPr>
          <a:xfrm>
            <a:off x="0" y="4727840"/>
            <a:ext cx="12192000" cy="2214139"/>
          </a:xfrm>
          <a:prstGeom prst="rect">
            <a:avLst/>
          </a:prstGeom>
        </p:spPr>
      </p:pic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06E75803-DB35-3229-B706-446CE18279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6" t="66087" r="2798" b="10347"/>
          <a:stretch/>
        </p:blipFill>
        <p:spPr>
          <a:xfrm>
            <a:off x="2059497" y="1826267"/>
            <a:ext cx="7772992" cy="712610"/>
          </a:xfrm>
          <a:prstGeom prst="rect">
            <a:avLst/>
          </a:prstGeom>
        </p:spPr>
      </p:pic>
      <p:pic>
        <p:nvPicPr>
          <p:cNvPr id="21" name="Picture 20" descr="A picture containing doll&#10;&#10;Description automatically generated">
            <a:extLst>
              <a:ext uri="{FF2B5EF4-FFF2-40B4-BE49-F238E27FC236}">
                <a16:creationId xmlns:a16="http://schemas.microsoft.com/office/drawing/2014/main" id="{418B782C-7346-9F30-73CA-2DED1D5E83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719" y="2595167"/>
            <a:ext cx="2120539" cy="4346811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722A6BB8-F564-253D-7384-1BC925A508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5" t="47788" r="2371" b="36161"/>
          <a:stretch/>
        </p:blipFill>
        <p:spPr>
          <a:xfrm>
            <a:off x="2059497" y="1248431"/>
            <a:ext cx="3431666" cy="4853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4182A1-C06B-71D3-7901-306F27299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47" t="1" r="2681" b="55769"/>
          <a:stretch/>
        </p:blipFill>
        <p:spPr>
          <a:xfrm>
            <a:off x="2095251" y="-135344"/>
            <a:ext cx="2119312" cy="13375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C51640-C02A-8690-177F-448B4B7B8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12"/>
          <a:stretch/>
        </p:blipFill>
        <p:spPr>
          <a:xfrm flipH="1">
            <a:off x="7571629" y="2538877"/>
            <a:ext cx="4486230" cy="440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25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and person wearing safety vests and helmets standing in a room">
            <a:extLst>
              <a:ext uri="{FF2B5EF4-FFF2-40B4-BE49-F238E27FC236}">
                <a16:creationId xmlns:a16="http://schemas.microsoft.com/office/drawing/2014/main" id="{7021AE7E-9DF3-02B8-0915-97F9EABD60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8" r="-2" b="2996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27C8A4-C84D-F6F4-69CB-CF74847E6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II</a:t>
            </a:r>
          </a:p>
        </p:txBody>
      </p:sp>
      <p:pic>
        <p:nvPicPr>
          <p:cNvPr id="10" name="Content Placeholder 9" descr="A large object in a building&#10;&#10;Description automatically generated with medium confidence">
            <a:extLst>
              <a:ext uri="{FF2B5EF4-FFF2-40B4-BE49-F238E27FC236}">
                <a16:creationId xmlns:a16="http://schemas.microsoft.com/office/drawing/2014/main" id="{95E7D5CF-A7B6-8F73-B3B2-5A3502FD89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" r="11935" b="-1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39549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50C3E-62F3-8A29-034A-67238AA5A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Access the CDC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9D68A-0F20-44B7-AA0E-7216FAF2E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Woodgreencdc.whithealth@nhs.net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Enquiries.woodgreencdc@nhs.net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  <a:p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020 7288 5626</a:t>
            </a:r>
          </a:p>
          <a:p>
            <a:endParaRPr lang="en-GB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 Floor (Units 51-53), The Mall, 159 High Road, Wood Green, London, N22 6YD</a:t>
            </a:r>
          </a:p>
        </p:txBody>
      </p:sp>
    </p:spTree>
    <p:extLst>
      <p:ext uri="{BB962C8B-B14F-4D97-AF65-F5344CB8AC3E}">
        <p14:creationId xmlns:p14="http://schemas.microsoft.com/office/powerpoint/2010/main" val="532771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2A6A2-E09F-B21A-B9B5-920E497A1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GB" dirty="0"/>
          </a:p>
        </p:txBody>
      </p:sp>
      <p:pic>
        <p:nvPicPr>
          <p:cNvPr id="5" name="Content Placeholder 4" descr="Question mark on green pastel background">
            <a:extLst>
              <a:ext uri="{FF2B5EF4-FFF2-40B4-BE49-F238E27FC236}">
                <a16:creationId xmlns:a16="http://schemas.microsoft.com/office/drawing/2014/main" id="{297A8C28-4760-C636-49D5-EB76EF2D4C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691" y="1825625"/>
            <a:ext cx="5824201" cy="4351338"/>
          </a:xfrm>
        </p:spPr>
      </p:pic>
    </p:spTree>
    <p:extLst>
      <p:ext uri="{BB962C8B-B14F-4D97-AF65-F5344CB8AC3E}">
        <p14:creationId xmlns:p14="http://schemas.microsoft.com/office/powerpoint/2010/main" val="2092900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39BFD-F8A2-E4C7-6F76-18413DBC8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D13FF89-8ABB-9C34-7200-F4A81127479B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6058407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0070C0"/>
              </a:buClr>
            </a:pPr>
            <a:r>
              <a:rPr lang="en-US" sz="2400" dirty="0"/>
              <a:t>Bringing diagnostic testing into the heart of Haringey, a borough which does not have a hospital.</a:t>
            </a:r>
          </a:p>
          <a:p>
            <a:pPr algn="just">
              <a:buClr>
                <a:srgbClr val="0070C0"/>
              </a:buClr>
            </a:pPr>
            <a:r>
              <a:rPr lang="en-US" sz="2400" dirty="0"/>
              <a:t>Over 46,000 patients seen since opening in August 2022.</a:t>
            </a:r>
          </a:p>
          <a:p>
            <a:pPr algn="just">
              <a:buClr>
                <a:srgbClr val="0070C0"/>
              </a:buClr>
            </a:pPr>
            <a:r>
              <a:rPr lang="en-US" sz="2400" dirty="0"/>
              <a:t>Hosted by Whittington Health NHS Trust, this community site is closer than the neighbouring acute sites for 30 out of 40 GP practices in the borough.</a:t>
            </a:r>
          </a:p>
          <a:p>
            <a:pPr algn="just">
              <a:buClr>
                <a:srgbClr val="0070C0"/>
              </a:buClr>
            </a:pPr>
            <a:r>
              <a:rPr lang="en-US" sz="2400" dirty="0"/>
              <a:t>Services provided include X-Rays, Ultrasounds, Blood Tests and Eye Tests.</a:t>
            </a:r>
          </a:p>
          <a:p>
            <a:pPr algn="just">
              <a:buClr>
                <a:srgbClr val="0070C0"/>
              </a:buClr>
            </a:pPr>
            <a:r>
              <a:rPr lang="en-US" sz="2400" dirty="0"/>
              <a:t>Introduction of CT and MRI scans in December 2023.</a:t>
            </a:r>
          </a:p>
          <a:p>
            <a:pPr>
              <a:buClr>
                <a:srgbClr val="0070C0"/>
              </a:buClr>
            </a:pPr>
            <a:endParaRPr lang="en-US" sz="2000" dirty="0"/>
          </a:p>
          <a:p>
            <a:pPr>
              <a:buClr>
                <a:srgbClr val="0070C0"/>
              </a:buClr>
            </a:pPr>
            <a:endParaRPr lang="en-US" sz="2000" dirty="0"/>
          </a:p>
        </p:txBody>
      </p:sp>
      <p:pic>
        <p:nvPicPr>
          <p:cNvPr id="14" name="Picture 13" descr="A group of people holding a ribbon&#10;&#10;Description automatically generated with medium confidence">
            <a:extLst>
              <a:ext uri="{FF2B5EF4-FFF2-40B4-BE49-F238E27FC236}">
                <a16:creationId xmlns:a16="http://schemas.microsoft.com/office/drawing/2014/main" id="{D91C0F96-6B7A-89E3-5B7E-CA01993864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15" b="-2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E8A711-424A-5EB9-BA88-9F9715F8BA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5" r="15259" b="4"/>
          <a:stretch/>
        </p:blipFill>
        <p:spPr>
          <a:xfrm>
            <a:off x="6896607" y="0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099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39BFD-F8A2-E4C7-6F76-18413DBC8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D13FF89-8ABB-9C34-7200-F4A81127479B}"/>
              </a:ext>
            </a:extLst>
          </p:cNvPr>
          <p:cNvSpPr txBox="1">
            <a:spLocks/>
          </p:cNvSpPr>
          <p:nvPr/>
        </p:nvSpPr>
        <p:spPr>
          <a:xfrm>
            <a:off x="838201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0070C0"/>
              </a:buClr>
            </a:pPr>
            <a:r>
              <a:rPr lang="en-US" sz="2400" dirty="0"/>
              <a:t>Supporting the integration of care</a:t>
            </a:r>
          </a:p>
          <a:p>
            <a:pPr algn="just">
              <a:buClr>
                <a:srgbClr val="0070C0"/>
              </a:buClr>
            </a:pPr>
            <a:r>
              <a:rPr lang="en-US" sz="2400" dirty="0"/>
              <a:t>Delivering a better and more personalised experience</a:t>
            </a:r>
          </a:p>
          <a:p>
            <a:pPr algn="just">
              <a:buClr>
                <a:srgbClr val="0070C0"/>
              </a:buClr>
            </a:pPr>
            <a:r>
              <a:rPr lang="en-US" sz="2400" dirty="0"/>
              <a:t>Improving population health outcomes</a:t>
            </a:r>
          </a:p>
          <a:p>
            <a:pPr algn="just">
              <a:buClr>
                <a:srgbClr val="0070C0"/>
              </a:buClr>
            </a:pPr>
            <a:r>
              <a:rPr lang="en-US" sz="2400" dirty="0"/>
              <a:t>Increasing diagnostic capacity</a:t>
            </a:r>
          </a:p>
          <a:p>
            <a:pPr algn="just">
              <a:buClr>
                <a:srgbClr val="0070C0"/>
              </a:buClr>
            </a:pPr>
            <a:r>
              <a:rPr lang="en-US" sz="2400" dirty="0"/>
              <a:t>Improving productivity and efficiency</a:t>
            </a:r>
          </a:p>
          <a:p>
            <a:pPr>
              <a:buClr>
                <a:srgbClr val="0070C0"/>
              </a:buClr>
            </a:pPr>
            <a:r>
              <a:rPr lang="en-US" sz="2400" dirty="0"/>
              <a:t>Contributing to reducing health inequalities </a:t>
            </a:r>
          </a:p>
          <a:p>
            <a:pPr>
              <a:buClr>
                <a:srgbClr val="0070C0"/>
              </a:buClr>
            </a:pPr>
            <a:endParaRPr lang="en-US" sz="2600" dirty="0"/>
          </a:p>
          <a:p>
            <a:pPr>
              <a:buClr>
                <a:srgbClr val="0070C0"/>
              </a:buClr>
            </a:pPr>
            <a:endParaRPr lang="en-US" sz="2600" dirty="0"/>
          </a:p>
        </p:txBody>
      </p:sp>
      <p:pic>
        <p:nvPicPr>
          <p:cNvPr id="5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FAD6BD36-8457-192F-D81C-E7DF0494DF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" r="26815" b="-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pic>
        <p:nvPicPr>
          <p:cNvPr id="7" name="Picture 6" descr="A picture containing text, person, indoor, computer&#10;&#10;Description automatically generated">
            <a:extLst>
              <a:ext uri="{FF2B5EF4-FFF2-40B4-BE49-F238E27FC236}">
                <a16:creationId xmlns:a16="http://schemas.microsoft.com/office/drawing/2014/main" id="{D7A8366B-FC61-14D2-3F04-9BF9254DA5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7" r="15587" b="4"/>
          <a:stretch/>
        </p:blipFill>
        <p:spPr>
          <a:xfrm>
            <a:off x="6527317" y="0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</p:spTree>
    <p:extLst>
      <p:ext uri="{BB962C8B-B14F-4D97-AF65-F5344CB8AC3E}">
        <p14:creationId xmlns:p14="http://schemas.microsoft.com/office/powerpoint/2010/main" val="2539711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39BFD-F8A2-E4C7-6F76-18413DBC8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701992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on the High Street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D13FF89-8ABB-9C34-7200-F4A81127479B}"/>
              </a:ext>
            </a:extLst>
          </p:cNvPr>
          <p:cNvSpPr txBox="1">
            <a:spLocks/>
          </p:cNvSpPr>
          <p:nvPr/>
        </p:nvSpPr>
        <p:spPr>
          <a:xfrm>
            <a:off x="2120900" y="5930373"/>
            <a:ext cx="10420349" cy="483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0070C0"/>
              </a:buClr>
              <a:buNone/>
            </a:pPr>
            <a:r>
              <a:rPr lang="en-US" sz="2400" b="1" dirty="0">
                <a:solidFill>
                  <a:srgbClr val="0069B4"/>
                </a:solidFill>
              </a:rPr>
              <a:t>* </a:t>
            </a:r>
            <a:r>
              <a:rPr lang="en-US" sz="2400" dirty="0"/>
              <a:t>Ctrl + click the image above to view a short video online.</a:t>
            </a:r>
            <a:endParaRPr lang="en-US" sz="2600" dirty="0"/>
          </a:p>
          <a:p>
            <a:pPr>
              <a:buClr>
                <a:srgbClr val="0070C0"/>
              </a:buClr>
            </a:pPr>
            <a:endParaRPr lang="en-US" sz="2600" dirty="0"/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073D5E10-3C21-AC26-AA50-9E11CC8DCE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2224087" y="1539281"/>
            <a:ext cx="7743826" cy="435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23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39BFD-F8A2-E4C7-6F76-18413DBC8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960945" cy="132556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19C0E-362A-7049-A449-ACF3AAB89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933462" cy="4351338"/>
          </a:xfrm>
        </p:spPr>
        <p:txBody>
          <a:bodyPr>
            <a:normAutofit/>
          </a:bodyPr>
          <a:lstStyle/>
          <a:p>
            <a:pPr algn="just">
              <a:buClr>
                <a:srgbClr val="0070C0"/>
              </a:buClr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Two retail units in The Mall Wood Green were refurbished into a diagnostic facility.</a:t>
            </a:r>
          </a:p>
          <a:p>
            <a:pPr algn="just">
              <a:buClr>
                <a:srgbClr val="0070C0"/>
              </a:buClr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Provides diagnostic testing closer to home.</a:t>
            </a:r>
          </a:p>
          <a:p>
            <a:pPr algn="just">
              <a:buClr>
                <a:srgbClr val="0070C0"/>
              </a:buClr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Multiple public transport links into Wood Green.</a:t>
            </a:r>
          </a:p>
          <a:p>
            <a:pPr marL="0" indent="0">
              <a:buClr>
                <a:srgbClr val="0070C0"/>
              </a:buClr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A group of people wearing safety vests&#10;&#10;Description automatically generated">
            <a:extLst>
              <a:ext uri="{FF2B5EF4-FFF2-40B4-BE49-F238E27FC236}">
                <a16:creationId xmlns:a16="http://schemas.microsoft.com/office/drawing/2014/main" id="{8B9AC458-4CCD-B5A2-911A-B29B56C274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4" r="5285" b="2"/>
          <a:stretch/>
        </p:blipFill>
        <p:spPr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6B97C3-DA4F-6B81-823C-FE16E031EA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9" r="59954" b="2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F93331D2-0B1E-354C-9F2D-1CC5B0B029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4" r="31544" b="1"/>
          <a:stretch/>
        </p:blipFill>
        <p:spPr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56831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39BFD-F8A2-E4C7-6F76-18413DBC8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6057899" cy="132556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 Floor Layout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7B9DCF-5D54-989D-44E9-D6D2BBC1C1C1}"/>
              </a:ext>
            </a:extLst>
          </p:cNvPr>
          <p:cNvGrpSpPr/>
          <p:nvPr/>
        </p:nvGrpSpPr>
        <p:grpSpPr>
          <a:xfrm>
            <a:off x="4834129" y="1428598"/>
            <a:ext cx="6886558" cy="5145391"/>
            <a:chOff x="1611517" y="123824"/>
            <a:chExt cx="8736594" cy="652767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9C6F136-7FD8-9EEF-9BE4-B397B2343EED}"/>
                </a:ext>
              </a:extLst>
            </p:cNvPr>
            <p:cNvPicPr/>
            <p:nvPr/>
          </p:nvPicPr>
          <p:blipFill rotWithShape="1">
            <a:blip r:embed="rId2"/>
            <a:srcRect l="2503" t="1806" r="4964" b="3011"/>
            <a:stretch/>
          </p:blipFill>
          <p:spPr>
            <a:xfrm>
              <a:off x="1611517" y="123824"/>
              <a:ext cx="8736594" cy="6527672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AF42A75-69E9-3F15-BD41-D9D9323B25FB}"/>
                </a:ext>
              </a:extLst>
            </p:cNvPr>
            <p:cNvSpPr/>
            <p:nvPr/>
          </p:nvSpPr>
          <p:spPr>
            <a:xfrm>
              <a:off x="4152900" y="240744"/>
              <a:ext cx="2066925" cy="3188255"/>
            </a:xfrm>
            <a:prstGeom prst="rect">
              <a:avLst/>
            </a:prstGeom>
            <a:noFill/>
            <a:ln w="76200">
              <a:solidFill>
                <a:srgbClr val="005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3DD7903-32ED-8B1B-00FC-F54F289A67A6}"/>
                </a:ext>
              </a:extLst>
            </p:cNvPr>
            <p:cNvSpPr/>
            <p:nvPr/>
          </p:nvSpPr>
          <p:spPr>
            <a:xfrm>
              <a:off x="7181850" y="240744"/>
              <a:ext cx="1400175" cy="3188255"/>
            </a:xfrm>
            <a:prstGeom prst="rect">
              <a:avLst/>
            </a:prstGeom>
            <a:noFill/>
            <a:ln w="76200">
              <a:solidFill>
                <a:srgbClr val="005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896C6B2-8808-8116-7651-F3792BF91E3F}"/>
                </a:ext>
              </a:extLst>
            </p:cNvPr>
            <p:cNvGrpSpPr/>
            <p:nvPr/>
          </p:nvGrpSpPr>
          <p:grpSpPr>
            <a:xfrm>
              <a:off x="1762125" y="704850"/>
              <a:ext cx="6819900" cy="5853946"/>
              <a:chOff x="1762125" y="704850"/>
              <a:chExt cx="6819900" cy="5853946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BC992D1-74BD-E1A5-A2A0-8F6FD7941683}"/>
                  </a:ext>
                </a:extLst>
              </p:cNvPr>
              <p:cNvSpPr txBox="1"/>
              <p:nvPr/>
            </p:nvSpPr>
            <p:spPr>
              <a:xfrm>
                <a:off x="4295773" y="1524000"/>
                <a:ext cx="1800227" cy="390460"/>
              </a:xfrm>
              <a:prstGeom prst="rect">
                <a:avLst/>
              </a:prstGeom>
              <a:solidFill>
                <a:srgbClr val="0069B4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chemeClr val="bg1"/>
                    </a:solidFill>
                  </a:rPr>
                  <a:t>Ophthalmology</a:t>
                </a:r>
                <a:endParaRPr lang="en-GB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CA5A8CA-9D76-9FD0-AD44-E2C7B0EE703E}"/>
                  </a:ext>
                </a:extLst>
              </p:cNvPr>
              <p:cNvSpPr/>
              <p:nvPr/>
            </p:nvSpPr>
            <p:spPr>
              <a:xfrm>
                <a:off x="3933825" y="4419600"/>
                <a:ext cx="4648200" cy="2139196"/>
              </a:xfrm>
              <a:prstGeom prst="rect">
                <a:avLst/>
              </a:prstGeom>
              <a:noFill/>
              <a:ln w="76200">
                <a:solidFill>
                  <a:srgbClr val="005E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59F2280-B499-78C7-AC46-835BDFE35565}"/>
                  </a:ext>
                </a:extLst>
              </p:cNvPr>
              <p:cNvSpPr/>
              <p:nvPr/>
            </p:nvSpPr>
            <p:spPr>
              <a:xfrm>
                <a:off x="1762125" y="4419600"/>
                <a:ext cx="2171700" cy="2139196"/>
              </a:xfrm>
              <a:prstGeom prst="rect">
                <a:avLst/>
              </a:prstGeom>
              <a:noFill/>
              <a:ln w="76200">
                <a:solidFill>
                  <a:srgbClr val="005E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8058EF1-5BAC-2F57-96E4-C48903558038}"/>
                  </a:ext>
                </a:extLst>
              </p:cNvPr>
              <p:cNvSpPr txBox="1"/>
              <p:nvPr/>
            </p:nvSpPr>
            <p:spPr>
              <a:xfrm>
                <a:off x="7241948" y="704850"/>
                <a:ext cx="1295402" cy="660149"/>
              </a:xfrm>
              <a:prstGeom prst="rect">
                <a:avLst/>
              </a:prstGeom>
              <a:solidFill>
                <a:srgbClr val="0069B4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chemeClr val="bg1"/>
                    </a:solidFill>
                  </a:rPr>
                  <a:t>Ultrasound 1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15FC70C-3D16-74A9-A00B-733A4AD1D663}"/>
                  </a:ext>
                </a:extLst>
              </p:cNvPr>
              <p:cNvSpPr txBox="1"/>
              <p:nvPr/>
            </p:nvSpPr>
            <p:spPr>
              <a:xfrm>
                <a:off x="7234236" y="2341098"/>
                <a:ext cx="1295402" cy="660149"/>
              </a:xfrm>
              <a:prstGeom prst="rect">
                <a:avLst/>
              </a:prstGeom>
              <a:solidFill>
                <a:srgbClr val="0069B4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chemeClr val="bg1"/>
                    </a:solidFill>
                  </a:rPr>
                  <a:t>Ultrasound 2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6CAD14D-D49F-A223-D4D7-25655C5D7B53}"/>
                  </a:ext>
                </a:extLst>
              </p:cNvPr>
              <p:cNvSpPr txBox="1"/>
              <p:nvPr/>
            </p:nvSpPr>
            <p:spPr>
              <a:xfrm>
                <a:off x="4538661" y="5334000"/>
                <a:ext cx="1295402" cy="416936"/>
              </a:xfrm>
              <a:prstGeom prst="rect">
                <a:avLst/>
              </a:prstGeom>
              <a:solidFill>
                <a:srgbClr val="0069B4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X-ray 1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65E51D0-F949-059B-D150-7F57BEEFA9F4}"/>
                  </a:ext>
                </a:extLst>
              </p:cNvPr>
              <p:cNvSpPr txBox="1"/>
              <p:nvPr/>
            </p:nvSpPr>
            <p:spPr>
              <a:xfrm>
                <a:off x="6853236" y="5344687"/>
                <a:ext cx="1295402" cy="416936"/>
              </a:xfrm>
              <a:prstGeom prst="rect">
                <a:avLst/>
              </a:prstGeom>
              <a:solidFill>
                <a:srgbClr val="0069B4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X-ray 2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1DF074A-4D85-A790-2D88-A524F0F75AE8}"/>
                  </a:ext>
                </a:extLst>
              </p:cNvPr>
              <p:cNvSpPr txBox="1"/>
              <p:nvPr/>
            </p:nvSpPr>
            <p:spPr>
              <a:xfrm>
                <a:off x="1815345" y="5056492"/>
                <a:ext cx="1842369" cy="468551"/>
              </a:xfrm>
              <a:prstGeom prst="rect">
                <a:avLst/>
              </a:prstGeom>
              <a:solidFill>
                <a:srgbClr val="0069B4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Phlebotomy</a:t>
                </a:r>
              </a:p>
            </p:txBody>
          </p:sp>
        </p:grpSp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E23A104-512F-CCED-63DC-2B43EB9DC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3654313" cy="4351338"/>
          </a:xfrm>
        </p:spPr>
        <p:txBody>
          <a:bodyPr>
            <a:normAutofit/>
          </a:bodyPr>
          <a:lstStyle/>
          <a:p>
            <a:pPr algn="just">
              <a:buClr>
                <a:srgbClr val="0070C0"/>
              </a:buClr>
            </a:pPr>
            <a:r>
              <a:rPr lang="en-GB" sz="2300" dirty="0">
                <a:latin typeface="Arial" panose="020B0604020202020204" pitchFamily="34" charset="0"/>
                <a:cs typeface="Arial" panose="020B0604020202020204" pitchFamily="34" charset="0"/>
              </a:rPr>
              <a:t>Works are currently underway to transform the basement of the unit into the Lower Ground Floor.</a:t>
            </a:r>
          </a:p>
          <a:p>
            <a:pPr algn="just">
              <a:buClr>
                <a:srgbClr val="0070C0"/>
              </a:buClr>
            </a:pPr>
            <a:r>
              <a:rPr lang="en-GB" sz="2300" dirty="0">
                <a:latin typeface="Arial" panose="020B0604020202020204" pitchFamily="34" charset="0"/>
                <a:cs typeface="Arial" panose="020B0604020202020204" pitchFamily="34" charset="0"/>
              </a:rPr>
              <a:t>This will include CT and MRI suites, offices, and more staff and patient facilities.</a:t>
            </a:r>
          </a:p>
          <a:p>
            <a:pPr marL="0" indent="0">
              <a:buClr>
                <a:srgbClr val="0070C0"/>
              </a:buClr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274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98E6F-3AF8-6079-5E79-96B84F4C9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Referral Sources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5F1B2-5FE7-6C73-DB38-121DEB14CF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Whittington Hospital</a:t>
            </a:r>
          </a:p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North Middlesex Hospital</a:t>
            </a:r>
          </a:p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The Royal Free Hospital</a:t>
            </a:r>
          </a:p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Barnet &amp; Chase Farm Hospitals</a:t>
            </a:r>
          </a:p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UCLH</a:t>
            </a:r>
          </a:p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GPs (from all across NCL)</a:t>
            </a:r>
          </a:p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Non Medical Referrers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0520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4DD79-4B17-FD86-17AA-1281D8D42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Reporting Turnaround Times (RTT)/Results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5A9F4-BCBE-8017-A54B-65D9D5FFE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Ultrasound – 1 week</a:t>
            </a:r>
          </a:p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X-ray – 2days</a:t>
            </a:r>
          </a:p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Phlebotomy – 3-5days </a:t>
            </a:r>
          </a:p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Ophthalmology – 3 weeks</a:t>
            </a:r>
          </a:p>
        </p:txBody>
      </p:sp>
    </p:spTree>
    <p:extLst>
      <p:ext uri="{BB962C8B-B14F-4D97-AF65-F5344CB8AC3E}">
        <p14:creationId xmlns:p14="http://schemas.microsoft.com/office/powerpoint/2010/main" val="3382111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003A-B3F7-9FE0-6B80-9FE3CADC9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2F3B4-8A2C-3550-F4C4-ED7BF919E4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IT systems</a:t>
            </a:r>
          </a:p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Raising profile</a:t>
            </a:r>
          </a:p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Ongoing building works</a:t>
            </a:r>
          </a:p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Waiting times onsite</a:t>
            </a:r>
          </a:p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Evolving services – new pathways/ changing how we work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6999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674</TotalTime>
  <Words>321</Words>
  <Application>Microsoft Office PowerPoint</Application>
  <PresentationFormat>Widescreen</PresentationFormat>
  <Paragraphs>61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Background</vt:lpstr>
      <vt:lpstr>Aims</vt:lpstr>
      <vt:lpstr>Health on the High Street</vt:lpstr>
      <vt:lpstr>Location</vt:lpstr>
      <vt:lpstr>Ground Floor Layout</vt:lpstr>
      <vt:lpstr>Referral Sources</vt:lpstr>
      <vt:lpstr>Reporting Turnaround Times (RTT)/Results</vt:lpstr>
      <vt:lpstr>Challenges</vt:lpstr>
      <vt:lpstr>Phase II</vt:lpstr>
      <vt:lpstr>How to Access the CDC</vt:lpstr>
      <vt:lpstr>Questions?</vt:lpstr>
    </vt:vector>
  </TitlesOfParts>
  <Company>Whittington Health NHS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ALI, Savah (WHITTINGTON HEALTH NHS TRUST)</dc:creator>
  <cp:lastModifiedBy>Tanya Murat</cp:lastModifiedBy>
  <cp:revision>12</cp:revision>
  <dcterms:created xsi:type="dcterms:W3CDTF">2023-01-17T14:12:36Z</dcterms:created>
  <dcterms:modified xsi:type="dcterms:W3CDTF">2023-09-25T16:58:14Z</dcterms:modified>
</cp:coreProperties>
</file>