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0" r:id="rId5"/>
    <p:sldId id="257" r:id="rId6"/>
    <p:sldId id="291" r:id="rId7"/>
    <p:sldId id="314" r:id="rId8"/>
    <p:sldId id="316" r:id="rId9"/>
    <p:sldId id="317" r:id="rId10"/>
    <p:sldId id="318" r:id="rId11"/>
    <p:sldId id="320" r:id="rId12"/>
    <p:sldId id="321" r:id="rId13"/>
    <p:sldId id="322" r:id="rId14"/>
    <p:sldId id="323" r:id="rId15"/>
    <p:sldId id="327" r:id="rId16"/>
    <p:sldId id="325" r:id="rId17"/>
    <p:sldId id="32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1434" userDrawn="1">
          <p15:clr>
            <a:srgbClr val="A4A3A4"/>
          </p15:clr>
        </p15:guide>
        <p15:guide id="5" pos="862" userDrawn="1">
          <p15:clr>
            <a:srgbClr val="A4A3A4"/>
          </p15:clr>
        </p15:guide>
        <p15:guide id="6" pos="4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34"/>
    <a:srgbClr val="005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8F524-B033-F243-BC90-3D0299D8F1EF}" v="9" dt="2021-03-04T13:55:45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/>
    <p:restoredTop sz="94708"/>
  </p:normalViewPr>
  <p:slideViewPr>
    <p:cSldViewPr snapToGrid="0" snapToObjects="1">
      <p:cViewPr varScale="1">
        <p:scale>
          <a:sx n="97" d="100"/>
          <a:sy n="97" d="100"/>
        </p:scale>
        <p:origin x="-2376" y="-104"/>
      </p:cViewPr>
      <p:guideLst>
        <p:guide orient="horz" pos="2160"/>
        <p:guide orient="horz" pos="436"/>
        <p:guide orient="horz" pos="1434"/>
        <p:guide pos="2880"/>
        <p:guide pos="862"/>
        <p:guide pos="49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46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spatel:Documents:Vaccine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Black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Other</a:t>
            </a:r>
            <a:r>
              <a:rPr lang="en-US" baseline="0"/>
              <a:t> ethnic minorities 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Sheet1!$A$228:$A$232</c:f>
              <c:strCache>
                <c:ptCount val="5"/>
                <c:pt idx="0">
                  <c:v>I think it will make me sick with Covid</c:v>
                </c:pt>
                <c:pt idx="1">
                  <c:v>I don't trust the ingredients</c:v>
                </c:pt>
                <c:pt idx="2">
                  <c:v>I don't think the Covid vaccine has been tested enough </c:v>
                </c:pt>
                <c:pt idx="3">
                  <c:v>Moral / ethical concerns</c:v>
                </c:pt>
                <c:pt idx="4">
                  <c:v>Other</c:v>
                </c:pt>
              </c:strCache>
            </c:strRef>
          </c:cat>
          <c:val>
            <c:numRef>
              <c:f>Sheet1!$B$228:$B$232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3.0</c:v>
                </c:pt>
                <c:pt idx="3">
                  <c:v>1.0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6-7C41-8351-842DBFF79AE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Sheet1!$A$254:$A$257</c:f>
              <c:strCache>
                <c:ptCount val="4"/>
                <c:pt idx="0">
                  <c:v>Other ethnic minorities</c:v>
                </c:pt>
                <c:pt idx="1">
                  <c:v>Black </c:v>
                </c:pt>
                <c:pt idx="2">
                  <c:v>White British</c:v>
                </c:pt>
                <c:pt idx="3">
                  <c:v>Overall</c:v>
                </c:pt>
              </c:strCache>
            </c:strRef>
          </c:cat>
          <c:val>
            <c:numRef>
              <c:f>Sheet1!$B$254:$B$257</c:f>
              <c:numCache>
                <c:formatCode>General</c:formatCode>
                <c:ptCount val="4"/>
                <c:pt idx="0">
                  <c:v>27.0</c:v>
                </c:pt>
                <c:pt idx="1">
                  <c:v>18.0</c:v>
                </c:pt>
                <c:pt idx="2">
                  <c:v>139.0</c:v>
                </c:pt>
                <c:pt idx="3">
                  <c:v>396.0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2-F24F-B506-B7E0F57CDC89}"/>
            </c:ext>
          </c:extLst>
        </c:ser>
        <c:ser>
          <c:idx val="1"/>
          <c:order val="1"/>
          <c:tx>
            <c:strRef>
              <c:f>Sheet1!$C$253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Sheet1!$A$254:$A$257</c:f>
              <c:strCache>
                <c:ptCount val="4"/>
                <c:pt idx="0">
                  <c:v>Other ethnic minorities</c:v>
                </c:pt>
                <c:pt idx="1">
                  <c:v>Black </c:v>
                </c:pt>
                <c:pt idx="2">
                  <c:v>White British</c:v>
                </c:pt>
                <c:pt idx="3">
                  <c:v>Overall</c:v>
                </c:pt>
              </c:strCache>
            </c:strRef>
          </c:cat>
          <c:val>
            <c:numRef>
              <c:f>Sheet1!$C$254:$C$257</c:f>
              <c:numCache>
                <c:formatCode>General</c:formatCode>
                <c:ptCount val="4"/>
                <c:pt idx="0">
                  <c:v>9.0</c:v>
                </c:pt>
                <c:pt idx="1">
                  <c:v>7.0</c:v>
                </c:pt>
                <c:pt idx="2">
                  <c:v>6.0</c:v>
                </c:pt>
                <c:pt idx="3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2-F24F-B506-B7E0F57CD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871384"/>
        <c:axId val="653874392"/>
      </c:barChart>
      <c:catAx>
        <c:axId val="653871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3874392"/>
        <c:crosses val="autoZero"/>
        <c:auto val="1"/>
        <c:lblAlgn val="ctr"/>
        <c:lblOffset val="100"/>
        <c:noMultiLvlLbl val="0"/>
      </c:catAx>
      <c:valAx>
        <c:axId val="6538743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53871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Sheet1!$B$132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Sheet1!$A$133:$A$137</c:f>
              <c:strCache>
                <c:ptCount val="5"/>
                <c:pt idx="0">
                  <c:v>Other ethnic minorities</c:v>
                </c:pt>
                <c:pt idx="1">
                  <c:v>Black </c:v>
                </c:pt>
                <c:pt idx="2">
                  <c:v>Other White</c:v>
                </c:pt>
                <c:pt idx="3">
                  <c:v>White British</c:v>
                </c:pt>
                <c:pt idx="4">
                  <c:v>Overall</c:v>
                </c:pt>
              </c:strCache>
            </c:strRef>
          </c:cat>
          <c:val>
            <c:numRef>
              <c:f>Sheet1!$B$133:$B$137</c:f>
              <c:numCache>
                <c:formatCode>General</c:formatCode>
                <c:ptCount val="5"/>
                <c:pt idx="0">
                  <c:v>37.0</c:v>
                </c:pt>
                <c:pt idx="1">
                  <c:v>15.0</c:v>
                </c:pt>
                <c:pt idx="2">
                  <c:v>33.0</c:v>
                </c:pt>
                <c:pt idx="3">
                  <c:v>137.0</c:v>
                </c:pt>
                <c:pt idx="4">
                  <c:v>370.0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D-5B4F-9A32-F68EAA3187AF}"/>
            </c:ext>
          </c:extLst>
        </c:ser>
        <c:ser>
          <c:idx val="1"/>
          <c:order val="1"/>
          <c:tx>
            <c:strRef>
              <c:f>Sheet1!$C$132</c:f>
              <c:strCache>
                <c:ptCount val="1"/>
                <c:pt idx="0">
                  <c:v>Don't know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Sheet1!$A$133:$A$137</c:f>
              <c:strCache>
                <c:ptCount val="5"/>
                <c:pt idx="0">
                  <c:v>Other ethnic minorities</c:v>
                </c:pt>
                <c:pt idx="1">
                  <c:v>Black </c:v>
                </c:pt>
                <c:pt idx="2">
                  <c:v>Other White</c:v>
                </c:pt>
                <c:pt idx="3">
                  <c:v>White British</c:v>
                </c:pt>
                <c:pt idx="4">
                  <c:v>Overall</c:v>
                </c:pt>
              </c:strCache>
            </c:strRef>
          </c:cat>
          <c:val>
            <c:numRef>
              <c:f>Sheet1!$C$133:$C$137</c:f>
              <c:numCache>
                <c:formatCode>General</c:formatCode>
                <c:ptCount val="5"/>
                <c:pt idx="0">
                  <c:v>6.0</c:v>
                </c:pt>
                <c:pt idx="1">
                  <c:v>3.0</c:v>
                </c:pt>
                <c:pt idx="2">
                  <c:v>3.0</c:v>
                </c:pt>
                <c:pt idx="3">
                  <c:v>6.0</c:v>
                </c:pt>
                <c:pt idx="4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DD-5B4F-9A32-F68EAA3187AF}"/>
            </c:ext>
          </c:extLst>
        </c:ser>
        <c:ser>
          <c:idx val="2"/>
          <c:order val="2"/>
          <c:tx>
            <c:strRef>
              <c:f>Sheet1!$D$132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Sheet1!$A$133:$A$137</c:f>
              <c:strCache>
                <c:ptCount val="5"/>
                <c:pt idx="0">
                  <c:v>Other ethnic minorities</c:v>
                </c:pt>
                <c:pt idx="1">
                  <c:v>Black </c:v>
                </c:pt>
                <c:pt idx="2">
                  <c:v>Other White</c:v>
                </c:pt>
                <c:pt idx="3">
                  <c:v>White British</c:v>
                </c:pt>
                <c:pt idx="4">
                  <c:v>Overall</c:v>
                </c:pt>
              </c:strCache>
            </c:strRef>
          </c:cat>
          <c:val>
            <c:numRef>
              <c:f>Sheet1!$D$133:$D$137</c:f>
              <c:numCache>
                <c:formatCode>General</c:formatCode>
                <c:ptCount val="5"/>
                <c:pt idx="0">
                  <c:v>3.0</c:v>
                </c:pt>
                <c:pt idx="1">
                  <c:v>8.0</c:v>
                </c:pt>
                <c:pt idx="2">
                  <c:v>1.0</c:v>
                </c:pt>
                <c:pt idx="3">
                  <c:v>4.0</c:v>
                </c:pt>
                <c:pt idx="4">
                  <c:v>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DD-5B4F-9A32-F68EAA318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202472"/>
        <c:axId val="441873304"/>
      </c:barChart>
      <c:catAx>
        <c:axId val="442202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1873304"/>
        <c:crosses val="autoZero"/>
        <c:auto val="1"/>
        <c:lblAlgn val="ctr"/>
        <c:lblOffset val="100"/>
        <c:noMultiLvlLbl val="0"/>
      </c:catAx>
      <c:valAx>
        <c:axId val="4418733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42202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Black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Black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Sheet1!$A$158:$A$162</c:f>
              <c:strCache>
                <c:ptCount val="5"/>
                <c:pt idx="0">
                  <c:v>Want to ensure I don't get sick from Covid</c:v>
                </c:pt>
                <c:pt idx="1">
                  <c:v>Want to get my life back to normal</c:v>
                </c:pt>
                <c:pt idx="2">
                  <c:v>Friends / family who got ill or died from Covid</c:v>
                </c:pt>
                <c:pt idx="3">
                  <c:v>Want to keep the people in my household safe</c:v>
                </c:pt>
                <c:pt idx="4">
                  <c:v>Want to travel abroad</c:v>
                </c:pt>
              </c:strCache>
            </c:strRef>
          </c:cat>
          <c:val>
            <c:numRef>
              <c:f>Sheet1!$B$158:$B$162</c:f>
              <c:numCache>
                <c:formatCode>General</c:formatCode>
                <c:ptCount val="5"/>
                <c:pt idx="0">
                  <c:v>7.0</c:v>
                </c:pt>
                <c:pt idx="1">
                  <c:v>3.0</c:v>
                </c:pt>
                <c:pt idx="2">
                  <c:v>1.0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F7-984F-8F10-69518DC19A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Black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White British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Sheet1!$A$150:$A$155</c:f>
              <c:strCache>
                <c:ptCount val="6"/>
                <c:pt idx="0">
                  <c:v>Want to ensure I don't get sick from Covid</c:v>
                </c:pt>
                <c:pt idx="1">
                  <c:v>Want to get my life back to normal</c:v>
                </c:pt>
                <c:pt idx="2">
                  <c:v>Want to visit older family members</c:v>
                </c:pt>
                <c:pt idx="3">
                  <c:v>Friends / family who got ill or died from Covid</c:v>
                </c:pt>
                <c:pt idx="4">
                  <c:v>Want to keep the people in my household safe</c:v>
                </c:pt>
                <c:pt idx="5">
                  <c:v>Other </c:v>
                </c:pt>
              </c:strCache>
            </c:strRef>
          </c:cat>
          <c:val>
            <c:numRef>
              <c:f>Sheet1!$B$150:$B$155</c:f>
              <c:numCache>
                <c:formatCode>General</c:formatCode>
                <c:ptCount val="6"/>
                <c:pt idx="0">
                  <c:v>86.0</c:v>
                </c:pt>
                <c:pt idx="1">
                  <c:v>26.0</c:v>
                </c:pt>
                <c:pt idx="2">
                  <c:v>5.0</c:v>
                </c:pt>
                <c:pt idx="3">
                  <c:v>4.0</c:v>
                </c:pt>
                <c:pt idx="4">
                  <c:v>3.0</c:v>
                </c:pt>
                <c:pt idx="5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BA-8242-A12E-1F05B6635C45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Other ethnic minorities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Sheet1!$A$165:$A$171</c:f>
              <c:strCache>
                <c:ptCount val="7"/>
                <c:pt idx="0">
                  <c:v>Want to ensure I don't get sick from Covid</c:v>
                </c:pt>
                <c:pt idx="1">
                  <c:v>Want to get my life back to normal</c:v>
                </c:pt>
                <c:pt idx="2">
                  <c:v>Want to visit older family members</c:v>
                </c:pt>
                <c:pt idx="3">
                  <c:v>Friends / family who got ill or died from Covid</c:v>
                </c:pt>
                <c:pt idx="4">
                  <c:v>Want to keep the people in my household safe</c:v>
                </c:pt>
                <c:pt idx="5">
                  <c:v>Want to travel abroad</c:v>
                </c:pt>
                <c:pt idx="6">
                  <c:v>Other </c:v>
                </c:pt>
              </c:strCache>
            </c:strRef>
          </c:cat>
          <c:val>
            <c:numRef>
              <c:f>Sheet1!$B$165:$B$171</c:f>
              <c:numCache>
                <c:formatCode>General</c:formatCode>
                <c:ptCount val="7"/>
                <c:pt idx="0">
                  <c:v>10.0</c:v>
                </c:pt>
                <c:pt idx="1">
                  <c:v>10.0</c:v>
                </c:pt>
                <c:pt idx="2">
                  <c:v>1.0</c:v>
                </c:pt>
                <c:pt idx="3">
                  <c:v>5.0</c:v>
                </c:pt>
                <c:pt idx="4">
                  <c:v>4.0</c:v>
                </c:pt>
                <c:pt idx="5">
                  <c:v>2.0</c:v>
                </c:pt>
                <c:pt idx="6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2E-5945-AC8A-3D9C95B68CC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Black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Sheet1!$A$220:$A$224</c:f>
              <c:strCache>
                <c:ptCount val="5"/>
                <c:pt idx="0">
                  <c:v>I don't trust the Government</c:v>
                </c:pt>
                <c:pt idx="1">
                  <c:v>I don't trust the ingredients</c:v>
                </c:pt>
                <c:pt idx="2">
                  <c:v>I don't think the Covid vaccine has been tested enough </c:v>
                </c:pt>
                <c:pt idx="3">
                  <c:v>I don't think the Covid vaccine is safe</c:v>
                </c:pt>
                <c:pt idx="4">
                  <c:v>Other</c:v>
                </c:pt>
              </c:strCache>
            </c:strRef>
          </c:cat>
          <c:val>
            <c:numRef>
              <c:f>Sheet1!$B$220:$B$224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5.0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B7-FB45-A900-979C86FEC86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White</a:t>
            </a:r>
            <a:r>
              <a:rPr lang="en-US" baseline="0"/>
              <a:t> British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Sheet1!$A$212:$A$217</c:f>
              <c:strCache>
                <c:ptCount val="6"/>
                <c:pt idx="0">
                  <c:v>I don't think the Covid vaccine will work </c:v>
                </c:pt>
                <c:pt idx="1">
                  <c:v>I think it will make me sick with Covid</c:v>
                </c:pt>
                <c:pt idx="2">
                  <c:v>I don't trust the Government</c:v>
                </c:pt>
                <c:pt idx="3">
                  <c:v>I don't trust the ingredients</c:v>
                </c:pt>
                <c:pt idx="4">
                  <c:v>I won't be able to get to the vaccination centre</c:v>
                </c:pt>
                <c:pt idx="5">
                  <c:v>Other</c:v>
                </c:pt>
              </c:strCache>
            </c:strRef>
          </c:cat>
          <c:val>
            <c:numRef>
              <c:f>Sheet1!$B$212:$B$217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58-274F-858F-4097C63D3A6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1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lthwatch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99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Concerns / worries about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the Covid vaccine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73E73CB-76FE-AB47-B3E5-FD134CC91B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025134"/>
              </p:ext>
            </p:extLst>
          </p:nvPr>
        </p:nvGraphicFramePr>
        <p:xfrm>
          <a:off x="1368424" y="2303088"/>
          <a:ext cx="6443663" cy="386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8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Have you changed your mind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about having the Covid vaccine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in the last couple of months?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5CF4C2C-429F-714F-9C9C-284BAE56B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18263"/>
              </p:ext>
            </p:extLst>
          </p:nvPr>
        </p:nvGraphicFramePr>
        <p:xfrm>
          <a:off x="517218" y="2296694"/>
          <a:ext cx="7285790" cy="367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2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3"/>
            <a:ext cx="7814930" cy="6587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Reasons for change of mind</a:t>
            </a:r>
            <a:endParaRPr lang="en-US" sz="2800" dirty="0">
              <a:solidFill>
                <a:srgbClr val="007934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BA151F-E5FB-6046-9B23-01C09C54770D}"/>
              </a:ext>
            </a:extLst>
          </p:cNvPr>
          <p:cNvSpPr txBox="1">
            <a:spLocks/>
          </p:cNvSpPr>
          <p:nvPr/>
        </p:nvSpPr>
        <p:spPr>
          <a:xfrm>
            <a:off x="457200" y="1344933"/>
            <a:ext cx="6661447" cy="51327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>
                <a:latin typeface="Trebuchet MS"/>
                <a:cs typeface="Trebuchet MS"/>
              </a:rPr>
              <a:t>Did not appear to be a difference between ethnicities (although this could be explored further)</a:t>
            </a:r>
          </a:p>
          <a:p>
            <a:pPr marL="0" indent="0">
              <a:buFont typeface="Arial"/>
              <a:buNone/>
            </a:pPr>
            <a:endParaRPr lang="en-GB" sz="1800" b="1" dirty="0">
              <a:latin typeface="Trebuchet MS"/>
              <a:cs typeface="Trebuchet MS"/>
            </a:endParaRPr>
          </a:p>
          <a:p>
            <a:pPr marL="0" indent="0">
              <a:buFont typeface="Arial"/>
              <a:buNone/>
            </a:pPr>
            <a:r>
              <a:rPr lang="en-GB" sz="1800" b="1" dirty="0">
                <a:latin typeface="Trebuchet MS"/>
                <a:cs typeface="Trebuchet MS"/>
              </a:rPr>
              <a:t>Positive</a:t>
            </a:r>
            <a:r>
              <a:rPr lang="en-GB" sz="1800" dirty="0">
                <a:latin typeface="Trebuchet MS"/>
                <a:cs typeface="Trebuchet MS"/>
              </a:rPr>
              <a:t> </a:t>
            </a:r>
          </a:p>
          <a:p>
            <a:r>
              <a:rPr lang="en-GB" sz="1800" dirty="0">
                <a:latin typeface="Trebuchet MS"/>
                <a:cs typeface="Trebuchet MS"/>
              </a:rPr>
              <a:t>Desire not to get sick / die from Covid</a:t>
            </a:r>
          </a:p>
          <a:p>
            <a:r>
              <a:rPr lang="en-GB" sz="1800" dirty="0">
                <a:latin typeface="Trebuchet MS"/>
                <a:cs typeface="Trebuchet MS"/>
              </a:rPr>
              <a:t>Keeping household and family safe</a:t>
            </a:r>
          </a:p>
          <a:p>
            <a:r>
              <a:rPr lang="en-GB" sz="1800" dirty="0">
                <a:latin typeface="Trebuchet MS"/>
                <a:cs typeface="Trebuchet MS"/>
              </a:rPr>
              <a:t>Keeping general public safe</a:t>
            </a:r>
          </a:p>
          <a:p>
            <a:r>
              <a:rPr lang="en-GB" sz="1800" dirty="0">
                <a:latin typeface="Trebuchet MS"/>
                <a:cs typeface="Trebuchet MS"/>
              </a:rPr>
              <a:t>Getting back to a normal life</a:t>
            </a:r>
          </a:p>
          <a:p>
            <a:r>
              <a:rPr lang="en-GB" sz="1800" dirty="0">
                <a:latin typeface="Trebuchet MS"/>
                <a:cs typeface="Trebuchet MS"/>
              </a:rPr>
              <a:t>Desire to avoid restrictions</a:t>
            </a:r>
          </a:p>
          <a:p>
            <a:r>
              <a:rPr lang="en-GB" sz="1800" dirty="0">
                <a:latin typeface="Trebuchet MS"/>
                <a:cs typeface="Trebuchet MS"/>
              </a:rPr>
              <a:t>More information available now</a:t>
            </a:r>
          </a:p>
          <a:p>
            <a:r>
              <a:rPr lang="en-GB" sz="1800" dirty="0">
                <a:latin typeface="Trebuchet MS"/>
                <a:cs typeface="Trebuchet MS"/>
              </a:rPr>
              <a:t>Family pressure </a:t>
            </a:r>
          </a:p>
          <a:p>
            <a:r>
              <a:rPr lang="en-GB" sz="1800" dirty="0">
                <a:latin typeface="Trebuchet MS"/>
                <a:cs typeface="Trebuchet MS"/>
              </a:rPr>
              <a:t>High numbers of cases, hospitalisations, deaths </a:t>
            </a:r>
          </a:p>
          <a:p>
            <a:r>
              <a:rPr lang="en-GB" sz="1800" dirty="0">
                <a:latin typeface="Trebuchet MS"/>
                <a:cs typeface="Trebuchet MS"/>
              </a:rPr>
              <a:t>Only way to control virus</a:t>
            </a:r>
          </a:p>
          <a:p>
            <a:r>
              <a:rPr lang="en-GB" sz="1800" dirty="0">
                <a:latin typeface="Trebuchet MS"/>
                <a:cs typeface="Trebuchet MS"/>
              </a:rPr>
              <a:t>Had to have it for work</a:t>
            </a:r>
          </a:p>
          <a:p>
            <a:pPr marL="0" indent="0">
              <a:buFont typeface="Arial"/>
              <a:buNone/>
            </a:pPr>
            <a:endParaRPr lang="en-GB" sz="1800" dirty="0">
              <a:latin typeface="Trebuchet MS"/>
              <a:cs typeface="Trebuchet MS"/>
            </a:endParaRPr>
          </a:p>
          <a:p>
            <a:endParaRPr lang="en-GB" sz="1800" dirty="0">
              <a:latin typeface="Trebuchet MS"/>
              <a:cs typeface="Trebuchet MS"/>
            </a:endParaRPr>
          </a:p>
          <a:p>
            <a:endParaRPr lang="en-GB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524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3"/>
            <a:ext cx="7814930" cy="6587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Reasons for change of mind</a:t>
            </a:r>
            <a:endParaRPr lang="en-US" sz="2800" dirty="0">
              <a:solidFill>
                <a:srgbClr val="007934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9BA151F-E5FB-6046-9B23-01C09C54770D}"/>
              </a:ext>
            </a:extLst>
          </p:cNvPr>
          <p:cNvSpPr txBox="1">
            <a:spLocks/>
          </p:cNvSpPr>
          <p:nvPr/>
        </p:nvSpPr>
        <p:spPr>
          <a:xfrm>
            <a:off x="457200" y="1344933"/>
            <a:ext cx="7165649" cy="51327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Trebuchet MS"/>
                <a:cs typeface="Trebuchet MS"/>
              </a:rPr>
              <a:t>Did not appear to be a difference between ethnicities </a:t>
            </a:r>
            <a:br>
              <a:rPr lang="en-GB" sz="1800" dirty="0">
                <a:latin typeface="Trebuchet MS"/>
                <a:cs typeface="Trebuchet MS"/>
              </a:rPr>
            </a:br>
            <a:r>
              <a:rPr lang="en-GB" sz="1800" dirty="0">
                <a:latin typeface="Trebuchet MS"/>
                <a:cs typeface="Trebuchet MS"/>
              </a:rPr>
              <a:t>(although this could be explored further)</a:t>
            </a:r>
            <a:endParaRPr lang="en-GB" sz="1800" b="1" dirty="0">
              <a:latin typeface="Trebuchet MS"/>
              <a:cs typeface="Trebuchet MS"/>
            </a:endParaRPr>
          </a:p>
          <a:p>
            <a:pPr marL="0" indent="0">
              <a:buNone/>
            </a:pPr>
            <a:endParaRPr lang="en-GB" sz="1800" b="1" dirty="0">
              <a:latin typeface="Trebuchet MS"/>
              <a:cs typeface="Trebuchet MS"/>
            </a:endParaRPr>
          </a:p>
          <a:p>
            <a:pPr marL="0" indent="0">
              <a:buNone/>
            </a:pPr>
            <a:r>
              <a:rPr lang="en-GB" sz="1800" b="1" dirty="0">
                <a:latin typeface="Trebuchet MS"/>
                <a:cs typeface="Trebuchet MS"/>
              </a:rPr>
              <a:t>Concerns</a:t>
            </a:r>
          </a:p>
          <a:p>
            <a:r>
              <a:rPr lang="en-GB" sz="1800" dirty="0">
                <a:latin typeface="Trebuchet MS"/>
                <a:cs typeface="Trebuchet MS"/>
              </a:rPr>
              <a:t>Different vaccines – are some “better” than others?</a:t>
            </a:r>
          </a:p>
          <a:p>
            <a:r>
              <a:rPr lang="en-GB" sz="1800" dirty="0">
                <a:latin typeface="Trebuchet MS"/>
                <a:cs typeface="Trebuchet MS"/>
              </a:rPr>
              <a:t>Delays to second jab eroding confidence</a:t>
            </a:r>
          </a:p>
          <a:p>
            <a:r>
              <a:rPr lang="en-GB" sz="1800" dirty="0">
                <a:latin typeface="Trebuchet MS"/>
                <a:cs typeface="Trebuchet MS"/>
              </a:rPr>
              <a:t>Not enough testing </a:t>
            </a:r>
          </a:p>
          <a:p>
            <a:r>
              <a:rPr lang="en-GB" sz="1800" dirty="0">
                <a:latin typeface="Trebuchet MS"/>
                <a:cs typeface="Trebuchet MS"/>
              </a:rPr>
              <a:t>Vaccine safety</a:t>
            </a:r>
          </a:p>
          <a:p>
            <a:r>
              <a:rPr lang="en-GB" sz="1800" dirty="0">
                <a:latin typeface="Trebuchet MS"/>
                <a:cs typeface="Trebuchet MS"/>
              </a:rPr>
              <a:t>Side effects</a:t>
            </a:r>
          </a:p>
          <a:p>
            <a:r>
              <a:rPr lang="en-GB" sz="1800" dirty="0">
                <a:latin typeface="Trebuchet MS"/>
                <a:cs typeface="Trebuchet MS"/>
              </a:rPr>
              <a:t>Not enough information  </a:t>
            </a:r>
          </a:p>
          <a:p>
            <a:r>
              <a:rPr lang="en-GB" sz="1800" dirty="0">
                <a:latin typeface="Trebuchet MS"/>
                <a:cs typeface="Trebuchet MS"/>
              </a:rPr>
              <a:t>“Waiting” </a:t>
            </a:r>
          </a:p>
          <a:p>
            <a:r>
              <a:rPr lang="en-GB" sz="1800" dirty="0">
                <a:latin typeface="Trebuchet MS"/>
                <a:cs typeface="Trebuchet MS"/>
              </a:rPr>
              <a:t>Already had Covid, unsure whether they want / need a vaccine </a:t>
            </a:r>
          </a:p>
          <a:p>
            <a:r>
              <a:rPr lang="en-GB" sz="1800" dirty="0">
                <a:latin typeface="Trebuchet MS"/>
                <a:cs typeface="Trebuchet MS"/>
              </a:rPr>
              <a:t>Do not trust </a:t>
            </a:r>
            <a:r>
              <a:rPr lang="en-GB" sz="1800" dirty="0" smtClean="0">
                <a:latin typeface="Trebuchet MS"/>
                <a:cs typeface="Trebuchet MS"/>
              </a:rPr>
              <a:t>Government</a:t>
            </a:r>
            <a:endParaRPr lang="en-GB" sz="1800" dirty="0">
              <a:latin typeface="Trebuchet MS"/>
              <a:cs typeface="Trebuchet MS"/>
            </a:endParaRPr>
          </a:p>
          <a:p>
            <a:endParaRPr lang="en-GB" sz="1800" dirty="0">
              <a:latin typeface="Trebuchet MS"/>
              <a:cs typeface="Trebuchet MS"/>
            </a:endParaRPr>
          </a:p>
          <a:p>
            <a:pPr marL="0" indent="0">
              <a:buNone/>
            </a:pPr>
            <a:endParaRPr lang="en-GB" sz="1800" dirty="0">
              <a:latin typeface="Trebuchet MS"/>
              <a:cs typeface="Trebuchet MS"/>
            </a:endParaRPr>
          </a:p>
          <a:p>
            <a:endParaRPr lang="en-GB" sz="1800" dirty="0">
              <a:latin typeface="Trebuchet MS"/>
              <a:cs typeface="Trebuchet MS"/>
            </a:endParaRPr>
          </a:p>
          <a:p>
            <a:pPr marL="0" indent="0">
              <a:buNone/>
            </a:pPr>
            <a:endParaRPr lang="en-GB" sz="1800" dirty="0">
              <a:latin typeface="Trebuchet MS"/>
              <a:cs typeface="Trebuchet MS"/>
            </a:endParaRPr>
          </a:p>
          <a:p>
            <a:endParaRPr lang="en-GB" sz="1800" dirty="0">
              <a:latin typeface="Trebuchet MS"/>
              <a:cs typeface="Trebuchet MS"/>
            </a:endParaRPr>
          </a:p>
          <a:p>
            <a:endParaRPr lang="en-GB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952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4749800" cy="130762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sz="3100" b="1" dirty="0">
                <a:solidFill>
                  <a:srgbClr val="007934"/>
                </a:solidFill>
                <a:latin typeface="Trebuchet MS"/>
                <a:cs typeface="Trebuchet MS"/>
              </a:rPr>
              <a:t>Survey Participants: </a:t>
            </a:r>
            <a:br>
              <a:rPr lang="en-GB" sz="31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3100" b="1" dirty="0">
                <a:solidFill>
                  <a:srgbClr val="007934"/>
                </a:solidFill>
                <a:latin typeface="Trebuchet MS"/>
                <a:cs typeface="Trebuchet MS"/>
              </a:rPr>
              <a:t>Demographics</a:t>
            </a:r>
            <a:r>
              <a:rPr lang="en-GB" b="1" dirty="0">
                <a:solidFill>
                  <a:srgbClr val="E73E97"/>
                </a:solidFill>
                <a:latin typeface="Trebuchet MS"/>
                <a:cs typeface="Trebuchet MS"/>
              </a:rPr>
              <a:t/>
            </a:r>
            <a:br>
              <a:rPr lang="en-GB" b="1" dirty="0">
                <a:solidFill>
                  <a:srgbClr val="E73E97"/>
                </a:solidFill>
                <a:latin typeface="Trebuchet MS"/>
                <a:cs typeface="Trebuchet M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6479" y="1991169"/>
            <a:ext cx="780085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rebuchet MS"/>
                <a:cs typeface="Trebuchet MS"/>
              </a:rPr>
              <a:t>445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rebuchet MS"/>
                <a:cs typeface="Trebuchet MS"/>
              </a:rPr>
              <a:t>183 women, 71 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Trebuchet MS"/>
              <a:cs typeface="Trebuchet MS"/>
            </a:endParaRPr>
          </a:p>
          <a:p>
            <a:r>
              <a:rPr lang="en-GB" sz="1600" dirty="0">
                <a:latin typeface="Trebuchet MS"/>
                <a:cs typeface="Trebuchet MS"/>
              </a:rPr>
              <a:t>Age breakdown – good spread amongst the ages, except very few young people (18 to 24 years) and very few older people (85 years and over)</a:t>
            </a:r>
          </a:p>
          <a:p>
            <a:pPr marL="457200" lvl="1" indent="0">
              <a:buNone/>
            </a:pPr>
            <a:endParaRPr lang="en-GB" sz="1600" dirty="0">
              <a:latin typeface="Trebuchet MS"/>
            </a:endParaRPr>
          </a:p>
          <a:p>
            <a:pPr marL="457200" lvl="1" indent="0">
              <a:buNone/>
            </a:pPr>
            <a:r>
              <a:rPr lang="en-GB" sz="1600" dirty="0"/>
              <a:t>18-24 years	  3</a:t>
            </a:r>
            <a:br>
              <a:rPr lang="en-GB" sz="1600" dirty="0"/>
            </a:br>
            <a:r>
              <a:rPr lang="en-GB" sz="1600" dirty="0"/>
              <a:t>25-34 years	26</a:t>
            </a:r>
            <a:br>
              <a:rPr lang="en-GB" sz="1600" dirty="0"/>
            </a:br>
            <a:r>
              <a:rPr lang="en-GB" sz="1600" dirty="0"/>
              <a:t>35-44 years 	39</a:t>
            </a:r>
            <a:br>
              <a:rPr lang="en-GB" sz="1600" dirty="0"/>
            </a:br>
            <a:r>
              <a:rPr lang="en-GB" sz="1600" dirty="0"/>
              <a:t>45-54 years	52</a:t>
            </a:r>
            <a:br>
              <a:rPr lang="en-GB" sz="1600" dirty="0"/>
            </a:br>
            <a:r>
              <a:rPr lang="en-GB" sz="1600" dirty="0"/>
              <a:t>55-64 years 	54</a:t>
            </a:r>
            <a:br>
              <a:rPr lang="en-GB" sz="1600" dirty="0"/>
            </a:br>
            <a:r>
              <a:rPr lang="en-GB" sz="1600" dirty="0"/>
              <a:t>65-74 years         53</a:t>
            </a:r>
            <a:br>
              <a:rPr lang="en-GB" sz="1600" dirty="0"/>
            </a:br>
            <a:r>
              <a:rPr lang="en-GB" sz="1600" dirty="0"/>
              <a:t>75-84 years 	34</a:t>
            </a:r>
            <a:br>
              <a:rPr lang="en-GB" sz="1600" dirty="0"/>
            </a:br>
            <a:r>
              <a:rPr lang="en-GB" sz="1600" dirty="0"/>
              <a:t>85+ years	            9</a:t>
            </a:r>
          </a:p>
          <a:p>
            <a:endParaRPr lang="en-GB"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382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4749800" cy="130762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Survey Participants: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Demographics</a:t>
            </a:r>
            <a:endParaRPr lang="en-US" sz="2800" dirty="0">
              <a:solidFill>
                <a:srgbClr val="007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6479" y="1991169"/>
            <a:ext cx="780085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600" dirty="0">
                <a:latin typeface="Trebuchet MS"/>
                <a:cs typeface="Trebuchet MS"/>
              </a:rPr>
              <a:t>Ethnicity </a:t>
            </a:r>
          </a:p>
          <a:p>
            <a:pPr marL="457200" lvl="1" indent="0">
              <a:buNone/>
            </a:pPr>
            <a:endParaRPr lang="en-GB" sz="1600" dirty="0">
              <a:latin typeface="Trebuchet MS"/>
              <a:cs typeface="Trebuchet MS"/>
            </a:endParaRPr>
          </a:p>
          <a:p>
            <a:pPr marL="457200" lvl="1" indent="0">
              <a:buNone/>
            </a:pPr>
            <a:r>
              <a:rPr lang="en-GB" sz="1600" dirty="0">
                <a:latin typeface="Trebuchet MS"/>
                <a:cs typeface="Trebuchet MS"/>
              </a:rPr>
              <a:t>White British			 	149</a:t>
            </a:r>
          </a:p>
          <a:p>
            <a:pPr marL="457200" lvl="1" indent="0">
              <a:buNone/>
            </a:pPr>
            <a:r>
              <a:rPr lang="en-GB" sz="1600" dirty="0">
                <a:latin typeface="Trebuchet MS"/>
                <a:cs typeface="Trebuchet MS"/>
              </a:rPr>
              <a:t>Other White 				  37</a:t>
            </a:r>
          </a:p>
          <a:p>
            <a:pPr marL="457200" lvl="1" indent="0">
              <a:buNone/>
            </a:pPr>
            <a:r>
              <a:rPr lang="en-GB" sz="1600" dirty="0">
                <a:latin typeface="Trebuchet MS"/>
                <a:cs typeface="Trebuchet MS"/>
              </a:rPr>
              <a:t>Black               			  26</a:t>
            </a:r>
          </a:p>
          <a:p>
            <a:pPr marL="457200" lvl="1" indent="0">
              <a:buNone/>
            </a:pPr>
            <a:r>
              <a:rPr lang="en-GB" sz="1600" dirty="0">
                <a:latin typeface="Trebuchet MS"/>
                <a:cs typeface="Trebuchet MS"/>
              </a:rPr>
              <a:t>Other ethnic minorities 		  47</a:t>
            </a:r>
          </a:p>
          <a:p>
            <a:pPr marL="457200" lvl="1" indent="0">
              <a:buNone/>
            </a:pPr>
            <a:r>
              <a:rPr lang="en-GB" sz="1600" dirty="0">
                <a:latin typeface="Trebuchet MS"/>
                <a:cs typeface="Trebuchet MS"/>
              </a:rPr>
              <a:t>Prefer not to say 			  11</a:t>
            </a:r>
          </a:p>
          <a:p>
            <a:pPr marL="457200" lvl="1" indent="0">
              <a:buNone/>
            </a:pPr>
            <a:r>
              <a:rPr lang="en-GB" sz="1600" dirty="0">
                <a:latin typeface="Trebuchet MS"/>
                <a:cs typeface="Trebuchet MS"/>
              </a:rPr>
              <a:t>Missing 					175</a:t>
            </a:r>
          </a:p>
          <a:p>
            <a:pPr marL="457200" lvl="1" indent="0">
              <a:buNone/>
            </a:pPr>
            <a:endParaRPr lang="en-GB" sz="1600" dirty="0">
              <a:latin typeface="Trebuchet MS"/>
              <a:cs typeface="Trebuchet MS"/>
            </a:endParaRPr>
          </a:p>
          <a:p>
            <a:r>
              <a:rPr lang="en-GB" sz="1600" dirty="0">
                <a:latin typeface="Trebuchet MS"/>
                <a:cs typeface="Trebuchet MS"/>
              </a:rPr>
              <a:t>Participants come from all wards within the borough</a:t>
            </a:r>
          </a:p>
          <a:p>
            <a:pPr lvl="1"/>
            <a:endParaRPr lang="en-GB" sz="1600" dirty="0">
              <a:latin typeface="Trebuchet MS"/>
              <a:cs typeface="Trebuchet MS"/>
            </a:endParaRPr>
          </a:p>
          <a:p>
            <a:r>
              <a:rPr lang="en-GB" sz="1600" dirty="0" smtClean="0">
                <a:latin typeface="Trebuchet MS"/>
                <a:cs typeface="Trebuchet MS"/>
              </a:rPr>
              <a:t>Online survey – Survey Monkey</a:t>
            </a:r>
          </a:p>
          <a:p>
            <a:endParaRPr lang="en-GB" sz="1600" dirty="0">
              <a:latin typeface="Trebuchet MS"/>
              <a:cs typeface="Trebuchet MS"/>
            </a:endParaRPr>
          </a:p>
          <a:p>
            <a:r>
              <a:rPr lang="en-GB" sz="1600" dirty="0" smtClean="0">
                <a:latin typeface="Trebuchet MS"/>
                <a:cs typeface="Trebuchet MS"/>
              </a:rPr>
              <a:t>Surveys completed January and February 2021</a:t>
            </a:r>
            <a:endParaRPr lang="en-GB"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89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When you are offered the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Covid vaccine will you have it?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39BD456-E843-E944-B0E0-B80E280B76E1}"/>
              </a:ext>
            </a:extLst>
          </p:cNvPr>
          <p:cNvGraphicFramePr>
            <a:graphicFrameLocks/>
          </p:cNvGraphicFramePr>
          <p:nvPr/>
        </p:nvGraphicFramePr>
        <p:xfrm>
          <a:off x="1480856" y="2307115"/>
          <a:ext cx="6182287" cy="370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87648A6-2B6D-404E-B2DA-56B729C61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700839"/>
              </p:ext>
            </p:extLst>
          </p:nvPr>
        </p:nvGraphicFramePr>
        <p:xfrm>
          <a:off x="583850" y="2003782"/>
          <a:ext cx="8253898" cy="411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3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Reasons for wanting the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Covid vaccine?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39BD456-E843-E944-B0E0-B80E280B76E1}"/>
              </a:ext>
            </a:extLst>
          </p:cNvPr>
          <p:cNvGraphicFramePr>
            <a:graphicFrameLocks/>
          </p:cNvGraphicFramePr>
          <p:nvPr/>
        </p:nvGraphicFramePr>
        <p:xfrm>
          <a:off x="1480856" y="2307115"/>
          <a:ext cx="6182287" cy="370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155A29B-CC1A-5A48-B4C6-2B5A9E27C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432475"/>
              </p:ext>
            </p:extLst>
          </p:nvPr>
        </p:nvGraphicFramePr>
        <p:xfrm>
          <a:off x="1368424" y="2307114"/>
          <a:ext cx="6443663" cy="374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2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Reasons for wanting the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Covid vaccine?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39BD456-E843-E944-B0E0-B80E280B76E1}"/>
              </a:ext>
            </a:extLst>
          </p:cNvPr>
          <p:cNvGraphicFramePr>
            <a:graphicFrameLocks/>
          </p:cNvGraphicFramePr>
          <p:nvPr/>
        </p:nvGraphicFramePr>
        <p:xfrm>
          <a:off x="1480856" y="2307115"/>
          <a:ext cx="6182287" cy="370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2BBE90E-CAB8-164E-BD6C-CD0D4FA7D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479094"/>
              </p:ext>
            </p:extLst>
          </p:nvPr>
        </p:nvGraphicFramePr>
        <p:xfrm>
          <a:off x="1368425" y="2307115"/>
          <a:ext cx="6443663" cy="39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1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Reasons for wanting the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Covid vaccine?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CB0FEBB-48CB-184F-AAEB-7005136D1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201980"/>
              </p:ext>
            </p:extLst>
          </p:nvPr>
        </p:nvGraphicFramePr>
        <p:xfrm>
          <a:off x="1368424" y="2307114"/>
          <a:ext cx="6443663" cy="385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4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Concerns / worries about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the Covid vaccine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2210EBD-19B7-9840-B6C0-80DD5613B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62698"/>
              </p:ext>
            </p:extLst>
          </p:nvPr>
        </p:nvGraphicFramePr>
        <p:xfrm>
          <a:off x="1368424" y="2307115"/>
          <a:ext cx="6443663" cy="386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7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88912"/>
            <a:ext cx="7814930" cy="17182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Concerns / worries about </a:t>
            </a:r>
            <a:b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</a:br>
            <a:r>
              <a:rPr lang="en-GB" sz="2800" b="1" dirty="0">
                <a:solidFill>
                  <a:srgbClr val="007934"/>
                </a:solidFill>
                <a:latin typeface="Trebuchet MS"/>
                <a:cs typeface="Trebuchet MS"/>
              </a:rPr>
              <a:t>the Covid vaccine</a:t>
            </a:r>
            <a:endParaRPr lang="en-US" sz="2800" dirty="0">
              <a:solidFill>
                <a:srgbClr val="007934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41BE-072C-A244-9DFC-BE22D216C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331907"/>
              </p:ext>
            </p:extLst>
          </p:nvPr>
        </p:nvGraphicFramePr>
        <p:xfrm>
          <a:off x="1368424" y="2307115"/>
          <a:ext cx="6443663" cy="386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3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DFD2BCA8D4944B34A2053F30B14C7" ma:contentTypeVersion="12" ma:contentTypeDescription="Create a new document." ma:contentTypeScope="" ma:versionID="9509a6165f6bef7ccdc9bbcb1570f727">
  <xsd:schema xmlns:xsd="http://www.w3.org/2001/XMLSchema" xmlns:xs="http://www.w3.org/2001/XMLSchema" xmlns:p="http://schemas.microsoft.com/office/2006/metadata/properties" xmlns:ns2="c8f3af9f-a347-4eef-b8eb-86525ba6e59e" xmlns:ns3="80d56c9b-eb06-4b57-84a1-317f9b0c27c4" targetNamespace="http://schemas.microsoft.com/office/2006/metadata/properties" ma:root="true" ma:fieldsID="f5de7f78a0e564e59d71ecaab533ab90" ns2:_="" ns3:_="">
    <xsd:import namespace="c8f3af9f-a347-4eef-b8eb-86525ba6e59e"/>
    <xsd:import namespace="80d56c9b-eb06-4b57-84a1-317f9b0c2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af9f-a347-4eef-b8eb-86525ba6e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56c9b-eb06-4b57-84a1-317f9b0c27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E3694-C0C9-403D-9548-40188F68E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3af9f-a347-4eef-b8eb-86525ba6e59e"/>
    <ds:schemaRef ds:uri="80d56c9b-eb06-4b57-84a1-317f9b0c2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ADF7BB-13A9-4D6F-BF91-EC5072C20B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E78BC-776D-4ACE-AAAE-0456DC2253D9}">
  <ds:schemaRefs>
    <ds:schemaRef ds:uri="80d56c9b-eb06-4b57-84a1-317f9b0c27c4"/>
    <ds:schemaRef ds:uri="http://purl.org/dc/dcmitype/"/>
    <ds:schemaRef ds:uri="http://schemas.openxmlformats.org/package/2006/metadata/core-properties"/>
    <ds:schemaRef ds:uri="http://purl.org/dc/elements/1.1/"/>
    <ds:schemaRef ds:uri="c8f3af9f-a347-4eef-b8eb-86525ba6e59e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216</Words>
  <Application>Microsoft Macintosh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Survey Participants:  Demographics </vt:lpstr>
      <vt:lpstr>Survey Participants:  Demographics</vt:lpstr>
      <vt:lpstr>When you are offered the  Covid vaccine will you have it?</vt:lpstr>
      <vt:lpstr>Reasons for wanting the  Covid vaccine?</vt:lpstr>
      <vt:lpstr>Reasons for wanting the  Covid vaccine?</vt:lpstr>
      <vt:lpstr>Reasons for wanting the  Covid vaccine?</vt:lpstr>
      <vt:lpstr>Concerns / worries about  the Covid vaccine</vt:lpstr>
      <vt:lpstr>Concerns / worries about  the Covid vaccine</vt:lpstr>
      <vt:lpstr>Concerns / worries about  the Covid vaccine</vt:lpstr>
      <vt:lpstr>Have you changed your mind  about having the Covid vaccine  in the last couple of months?</vt:lpstr>
      <vt:lpstr>Reasons for change of mind</vt:lpstr>
      <vt:lpstr>Reasons for change of mind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Rakshita Patel</dc:creator>
  <cp:lastModifiedBy>Rakshita Patel</cp:lastModifiedBy>
  <cp:revision>95</cp:revision>
  <dcterms:created xsi:type="dcterms:W3CDTF">2020-09-16T09:12:53Z</dcterms:created>
  <dcterms:modified xsi:type="dcterms:W3CDTF">2021-05-06T11:17:01Z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0x010100CE6DFD2BCA8D4944B34A2053F30B14C7</vt:lpwstr>
  </property>
</Properties>
</file>