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347" r:id="rId5"/>
    <p:sldId id="257" r:id="rId6"/>
    <p:sldId id="329" r:id="rId7"/>
    <p:sldId id="330" r:id="rId8"/>
    <p:sldId id="331" r:id="rId9"/>
    <p:sldId id="336" r:id="rId10"/>
    <p:sldId id="343" r:id="rId11"/>
    <p:sldId id="339" r:id="rId12"/>
    <p:sldId id="337" r:id="rId13"/>
    <p:sldId id="342" r:id="rId14"/>
    <p:sldId id="334" r:id="rId15"/>
    <p:sldId id="340" r:id="rId16"/>
    <p:sldId id="341" r:id="rId17"/>
    <p:sldId id="338" r:id="rId18"/>
    <p:sldId id="345" r:id="rId19"/>
    <p:sldId id="346" r:id="rId20"/>
    <p:sldId id="33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36" userDrawn="1">
          <p15:clr>
            <a:srgbClr val="A4A3A4"/>
          </p15:clr>
        </p15:guide>
        <p15:guide id="4" orient="horz" pos="1434" userDrawn="1">
          <p15:clr>
            <a:srgbClr val="A4A3A4"/>
          </p15:clr>
        </p15:guide>
        <p15:guide id="5" pos="862" userDrawn="1">
          <p15:clr>
            <a:srgbClr val="A4A3A4"/>
          </p15:clr>
        </p15:guide>
        <p15:guide id="6" pos="492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934"/>
    <a:srgbClr val="0054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882AB5-A7A3-4E49-9CF6-51E581624162}" v="3" dt="2021-08-19T10:05:53.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71"/>
    <p:restoredTop sz="94694"/>
  </p:normalViewPr>
  <p:slideViewPr>
    <p:cSldViewPr snapToGrid="0" snapToObjects="1">
      <p:cViewPr varScale="1">
        <p:scale>
          <a:sx n="121" d="100"/>
          <a:sy n="121" d="100"/>
        </p:scale>
        <p:origin x="2464" y="176"/>
      </p:cViewPr>
      <p:guideLst>
        <p:guide orient="horz" pos="2160"/>
        <p:guide pos="2880"/>
        <p:guide orient="horz" pos="436"/>
        <p:guide orient="horz" pos="1434"/>
        <p:guide pos="862"/>
        <p:guide pos="49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83" d="100"/>
          <a:sy n="83" d="100"/>
        </p:scale>
        <p:origin x="2784"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amonn England" userId="d38ea86f-64b3-4345-901f-f3a247ed9109" providerId="ADAL" clId="{A8882AB5-A7A3-4E49-9CF6-51E581624162}"/>
    <pc:docChg chg="undo custSel addSld delSld modSld sldOrd modMainMaster">
      <pc:chgData name="Eamonn England" userId="d38ea86f-64b3-4345-901f-f3a247ed9109" providerId="ADAL" clId="{A8882AB5-A7A3-4E49-9CF6-51E581624162}" dt="2021-08-19T10:06:07.226" v="281" actId="2696"/>
      <pc:docMkLst>
        <pc:docMk/>
      </pc:docMkLst>
      <pc:sldChg chg="modSp mod">
        <pc:chgData name="Eamonn England" userId="d38ea86f-64b3-4345-901f-f3a247ed9109" providerId="ADAL" clId="{A8882AB5-A7A3-4E49-9CF6-51E581624162}" dt="2021-08-19T09:59:39.885" v="209" actId="255"/>
        <pc:sldMkLst>
          <pc:docMk/>
          <pc:sldMk cId="2038269375" sldId="257"/>
        </pc:sldMkLst>
        <pc:spChg chg="mod">
          <ac:chgData name="Eamonn England" userId="d38ea86f-64b3-4345-901f-f3a247ed9109" providerId="ADAL" clId="{A8882AB5-A7A3-4E49-9CF6-51E581624162}" dt="2021-08-19T09:59:39.885" v="209" actId="255"/>
          <ac:spMkLst>
            <pc:docMk/>
            <pc:sldMk cId="2038269375" sldId="257"/>
            <ac:spMk id="2" creationId="{00000000-0000-0000-0000-000000000000}"/>
          </ac:spMkLst>
        </pc:spChg>
      </pc:sldChg>
      <pc:sldChg chg="modSp mod">
        <pc:chgData name="Eamonn England" userId="d38ea86f-64b3-4345-901f-f3a247ed9109" providerId="ADAL" clId="{A8882AB5-A7A3-4E49-9CF6-51E581624162}" dt="2021-08-19T10:02:28.994" v="216" actId="255"/>
        <pc:sldMkLst>
          <pc:docMk/>
          <pc:sldMk cId="333067370" sldId="329"/>
        </pc:sldMkLst>
        <pc:spChg chg="mod">
          <ac:chgData name="Eamonn England" userId="d38ea86f-64b3-4345-901f-f3a247ed9109" providerId="ADAL" clId="{A8882AB5-A7A3-4E49-9CF6-51E581624162}" dt="2021-08-19T10:02:28.994" v="216" actId="255"/>
          <ac:spMkLst>
            <pc:docMk/>
            <pc:sldMk cId="333067370" sldId="329"/>
            <ac:spMk id="2" creationId="{00000000-0000-0000-0000-000000000000}"/>
          </ac:spMkLst>
        </pc:spChg>
      </pc:sldChg>
      <pc:sldChg chg="modSp mod">
        <pc:chgData name="Eamonn England" userId="d38ea86f-64b3-4345-901f-f3a247ed9109" providerId="ADAL" clId="{A8882AB5-A7A3-4E49-9CF6-51E581624162}" dt="2021-08-19T10:02:35.148" v="217" actId="255"/>
        <pc:sldMkLst>
          <pc:docMk/>
          <pc:sldMk cId="4034774185" sldId="330"/>
        </pc:sldMkLst>
        <pc:spChg chg="mod">
          <ac:chgData name="Eamonn England" userId="d38ea86f-64b3-4345-901f-f3a247ed9109" providerId="ADAL" clId="{A8882AB5-A7A3-4E49-9CF6-51E581624162}" dt="2021-08-19T10:02:35.148" v="217" actId="255"/>
          <ac:spMkLst>
            <pc:docMk/>
            <pc:sldMk cId="4034774185" sldId="330"/>
            <ac:spMk id="2" creationId="{00000000-0000-0000-0000-000000000000}"/>
          </ac:spMkLst>
        </pc:spChg>
        <pc:spChg chg="mod">
          <ac:chgData name="Eamonn England" userId="d38ea86f-64b3-4345-901f-f3a247ed9109" providerId="ADAL" clId="{A8882AB5-A7A3-4E49-9CF6-51E581624162}" dt="2021-08-19T09:58:22.048" v="203" actId="1035"/>
          <ac:spMkLst>
            <pc:docMk/>
            <pc:sldMk cId="4034774185" sldId="330"/>
            <ac:spMk id="3" creationId="{00000000-0000-0000-0000-000000000000}"/>
          </ac:spMkLst>
        </pc:spChg>
      </pc:sldChg>
      <pc:sldChg chg="modSp mod">
        <pc:chgData name="Eamonn England" userId="d38ea86f-64b3-4345-901f-f3a247ed9109" providerId="ADAL" clId="{A8882AB5-A7A3-4E49-9CF6-51E581624162}" dt="2021-08-19T10:02:41.165" v="218" actId="255"/>
        <pc:sldMkLst>
          <pc:docMk/>
          <pc:sldMk cId="2196128519" sldId="331"/>
        </pc:sldMkLst>
        <pc:spChg chg="mod">
          <ac:chgData name="Eamonn England" userId="d38ea86f-64b3-4345-901f-f3a247ed9109" providerId="ADAL" clId="{A8882AB5-A7A3-4E49-9CF6-51E581624162}" dt="2021-08-19T10:02:41.165" v="218" actId="255"/>
          <ac:spMkLst>
            <pc:docMk/>
            <pc:sldMk cId="2196128519" sldId="331"/>
            <ac:spMk id="2" creationId="{00000000-0000-0000-0000-000000000000}"/>
          </ac:spMkLst>
        </pc:spChg>
      </pc:sldChg>
      <pc:sldChg chg="addSp delSp modSp mod ord">
        <pc:chgData name="Eamonn England" userId="d38ea86f-64b3-4345-901f-f3a247ed9109" providerId="ADAL" clId="{A8882AB5-A7A3-4E49-9CF6-51E581624162}" dt="2021-08-19T10:06:00.336" v="280" actId="20578"/>
        <pc:sldMkLst>
          <pc:docMk/>
          <pc:sldMk cId="430592841" sldId="333"/>
        </pc:sldMkLst>
        <pc:spChg chg="del">
          <ac:chgData name="Eamonn England" userId="d38ea86f-64b3-4345-901f-f3a247ed9109" providerId="ADAL" clId="{A8882AB5-A7A3-4E49-9CF6-51E581624162}" dt="2021-08-19T09:49:25.916" v="68" actId="478"/>
          <ac:spMkLst>
            <pc:docMk/>
            <pc:sldMk cId="430592841" sldId="333"/>
            <ac:spMk id="2" creationId="{00000000-0000-0000-0000-000000000000}"/>
          </ac:spMkLst>
        </pc:spChg>
        <pc:spChg chg="add mod">
          <ac:chgData name="Eamonn England" userId="d38ea86f-64b3-4345-901f-f3a247ed9109" providerId="ADAL" clId="{A8882AB5-A7A3-4E49-9CF6-51E581624162}" dt="2021-08-19T09:51:46.883" v="99" actId="1035"/>
          <ac:spMkLst>
            <pc:docMk/>
            <pc:sldMk cId="430592841" sldId="333"/>
            <ac:spMk id="9" creationId="{D295F316-F0D6-344B-B2CD-0F23389399DD}"/>
          </ac:spMkLst>
        </pc:spChg>
        <pc:picChg chg="add mod">
          <ac:chgData name="Eamonn England" userId="d38ea86f-64b3-4345-901f-f3a247ed9109" providerId="ADAL" clId="{A8882AB5-A7A3-4E49-9CF6-51E581624162}" dt="2021-08-19T09:49:40.475" v="72" actId="962"/>
          <ac:picMkLst>
            <pc:docMk/>
            <pc:sldMk cId="430592841" sldId="333"/>
            <ac:picMk id="4" creationId="{F46BAF77-27F8-EA42-A9A1-3B3AA18A1DEB}"/>
          </ac:picMkLst>
        </pc:picChg>
        <pc:picChg chg="del">
          <ac:chgData name="Eamonn England" userId="d38ea86f-64b3-4345-901f-f3a247ed9109" providerId="ADAL" clId="{A8882AB5-A7A3-4E49-9CF6-51E581624162}" dt="2021-08-19T09:49:26.996" v="69" actId="478"/>
          <ac:picMkLst>
            <pc:docMk/>
            <pc:sldMk cId="430592841" sldId="333"/>
            <ac:picMk id="6" creationId="{560105BE-F55F-AF4D-B2E4-B3BF0774A195}"/>
          </ac:picMkLst>
        </pc:picChg>
        <pc:picChg chg="add mod">
          <ac:chgData name="Eamonn England" userId="d38ea86f-64b3-4345-901f-f3a247ed9109" providerId="ADAL" clId="{A8882AB5-A7A3-4E49-9CF6-51E581624162}" dt="2021-08-19T09:49:53.771" v="75" actId="962"/>
          <ac:picMkLst>
            <pc:docMk/>
            <pc:sldMk cId="430592841" sldId="333"/>
            <ac:picMk id="8" creationId="{195FFCD8-09BA-5D46-B719-B02B4E44326B}"/>
          </ac:picMkLst>
        </pc:picChg>
      </pc:sldChg>
      <pc:sldChg chg="modSp mod">
        <pc:chgData name="Eamonn England" userId="d38ea86f-64b3-4345-901f-f3a247ed9109" providerId="ADAL" clId="{A8882AB5-A7A3-4E49-9CF6-51E581624162}" dt="2021-08-19T10:04:02.554" v="235" actId="255"/>
        <pc:sldMkLst>
          <pc:docMk/>
          <pc:sldMk cId="3585443909" sldId="334"/>
        </pc:sldMkLst>
        <pc:spChg chg="mod">
          <ac:chgData name="Eamonn England" userId="d38ea86f-64b3-4345-901f-f3a247ed9109" providerId="ADAL" clId="{A8882AB5-A7A3-4E49-9CF6-51E581624162}" dt="2021-08-19T10:04:02.554" v="235" actId="255"/>
          <ac:spMkLst>
            <pc:docMk/>
            <pc:sldMk cId="3585443909" sldId="334"/>
            <ac:spMk id="2" creationId="{00000000-0000-0000-0000-000000000000}"/>
          </ac:spMkLst>
        </pc:spChg>
        <pc:spChg chg="mod">
          <ac:chgData name="Eamonn England" userId="d38ea86f-64b3-4345-901f-f3a247ed9109" providerId="ADAL" clId="{A8882AB5-A7A3-4E49-9CF6-51E581624162}" dt="2021-08-19T09:57:14.651" v="187" actId="1036"/>
          <ac:spMkLst>
            <pc:docMk/>
            <pc:sldMk cId="3585443909" sldId="334"/>
            <ac:spMk id="3" creationId="{00000000-0000-0000-0000-000000000000}"/>
          </ac:spMkLst>
        </pc:spChg>
      </pc:sldChg>
      <pc:sldChg chg="modSp mod">
        <pc:chgData name="Eamonn England" userId="d38ea86f-64b3-4345-901f-f3a247ed9109" providerId="ADAL" clId="{A8882AB5-A7A3-4E49-9CF6-51E581624162}" dt="2021-08-19T10:02:48.228" v="219" actId="255"/>
        <pc:sldMkLst>
          <pc:docMk/>
          <pc:sldMk cId="3306374601" sldId="336"/>
        </pc:sldMkLst>
        <pc:spChg chg="mod">
          <ac:chgData name="Eamonn England" userId="d38ea86f-64b3-4345-901f-f3a247ed9109" providerId="ADAL" clId="{A8882AB5-A7A3-4E49-9CF6-51E581624162}" dt="2021-08-19T10:02:48.228" v="219" actId="255"/>
          <ac:spMkLst>
            <pc:docMk/>
            <pc:sldMk cId="3306374601" sldId="336"/>
            <ac:spMk id="2" creationId="{00000000-0000-0000-0000-000000000000}"/>
          </ac:spMkLst>
        </pc:spChg>
        <pc:spChg chg="mod">
          <ac:chgData name="Eamonn England" userId="d38ea86f-64b3-4345-901f-f3a247ed9109" providerId="ADAL" clId="{A8882AB5-A7A3-4E49-9CF6-51E581624162}" dt="2021-08-19T09:56:11.928" v="139" actId="1035"/>
          <ac:spMkLst>
            <pc:docMk/>
            <pc:sldMk cId="3306374601" sldId="336"/>
            <ac:spMk id="3" creationId="{00000000-0000-0000-0000-000000000000}"/>
          </ac:spMkLst>
        </pc:spChg>
      </pc:sldChg>
      <pc:sldChg chg="modSp mod">
        <pc:chgData name="Eamonn England" userId="d38ea86f-64b3-4345-901f-f3a247ed9109" providerId="ADAL" clId="{A8882AB5-A7A3-4E49-9CF6-51E581624162}" dt="2021-08-19T10:03:16.771" v="225" actId="255"/>
        <pc:sldMkLst>
          <pc:docMk/>
          <pc:sldMk cId="1850847938" sldId="337"/>
        </pc:sldMkLst>
        <pc:spChg chg="mod">
          <ac:chgData name="Eamonn England" userId="d38ea86f-64b3-4345-901f-f3a247ed9109" providerId="ADAL" clId="{A8882AB5-A7A3-4E49-9CF6-51E581624162}" dt="2021-08-19T10:03:16.771" v="225" actId="255"/>
          <ac:spMkLst>
            <pc:docMk/>
            <pc:sldMk cId="1850847938" sldId="337"/>
            <ac:spMk id="2" creationId="{00000000-0000-0000-0000-000000000000}"/>
          </ac:spMkLst>
        </pc:spChg>
        <pc:spChg chg="mod">
          <ac:chgData name="Eamonn England" userId="d38ea86f-64b3-4345-901f-f3a247ed9109" providerId="ADAL" clId="{A8882AB5-A7A3-4E49-9CF6-51E581624162}" dt="2021-08-19T09:58:35.087" v="206" actId="1036"/>
          <ac:spMkLst>
            <pc:docMk/>
            <pc:sldMk cId="1850847938" sldId="337"/>
            <ac:spMk id="3" creationId="{00000000-0000-0000-0000-000000000000}"/>
          </ac:spMkLst>
        </pc:spChg>
      </pc:sldChg>
      <pc:sldChg chg="modSp mod">
        <pc:chgData name="Eamonn England" userId="d38ea86f-64b3-4345-901f-f3a247ed9109" providerId="ADAL" clId="{A8882AB5-A7A3-4E49-9CF6-51E581624162}" dt="2021-08-19T10:04:59.693" v="261" actId="1036"/>
        <pc:sldMkLst>
          <pc:docMk/>
          <pc:sldMk cId="994803505" sldId="338"/>
        </pc:sldMkLst>
        <pc:spChg chg="mod">
          <ac:chgData name="Eamonn England" userId="d38ea86f-64b3-4345-901f-f3a247ed9109" providerId="ADAL" clId="{A8882AB5-A7A3-4E49-9CF6-51E581624162}" dt="2021-08-19T10:04:59.693" v="261" actId="1036"/>
          <ac:spMkLst>
            <pc:docMk/>
            <pc:sldMk cId="994803505" sldId="338"/>
            <ac:spMk id="2" creationId="{00000000-0000-0000-0000-000000000000}"/>
          </ac:spMkLst>
        </pc:spChg>
        <pc:spChg chg="mod">
          <ac:chgData name="Eamonn England" userId="d38ea86f-64b3-4345-901f-f3a247ed9109" providerId="ADAL" clId="{A8882AB5-A7A3-4E49-9CF6-51E581624162}" dt="2021-08-19T10:04:59.693" v="261" actId="1036"/>
          <ac:spMkLst>
            <pc:docMk/>
            <pc:sldMk cId="994803505" sldId="338"/>
            <ac:spMk id="3" creationId="{00000000-0000-0000-0000-000000000000}"/>
          </ac:spMkLst>
        </pc:spChg>
      </pc:sldChg>
      <pc:sldChg chg="modSp mod">
        <pc:chgData name="Eamonn England" userId="d38ea86f-64b3-4345-901f-f3a247ed9109" providerId="ADAL" clId="{A8882AB5-A7A3-4E49-9CF6-51E581624162}" dt="2021-08-19T10:03:10.618" v="224" actId="1035"/>
        <pc:sldMkLst>
          <pc:docMk/>
          <pc:sldMk cId="2253877290" sldId="339"/>
        </pc:sldMkLst>
        <pc:spChg chg="mod">
          <ac:chgData name="Eamonn England" userId="d38ea86f-64b3-4345-901f-f3a247ed9109" providerId="ADAL" clId="{A8882AB5-A7A3-4E49-9CF6-51E581624162}" dt="2021-08-19T10:03:00.323" v="221" actId="255"/>
          <ac:spMkLst>
            <pc:docMk/>
            <pc:sldMk cId="2253877290" sldId="339"/>
            <ac:spMk id="2" creationId="{00000000-0000-0000-0000-000000000000}"/>
          </ac:spMkLst>
        </pc:spChg>
        <pc:spChg chg="mod">
          <ac:chgData name="Eamonn England" userId="d38ea86f-64b3-4345-901f-f3a247ed9109" providerId="ADAL" clId="{A8882AB5-A7A3-4E49-9CF6-51E581624162}" dt="2021-08-19T10:03:10.618" v="224" actId="1035"/>
          <ac:spMkLst>
            <pc:docMk/>
            <pc:sldMk cId="2253877290" sldId="339"/>
            <ac:spMk id="3" creationId="{00000000-0000-0000-0000-000000000000}"/>
          </ac:spMkLst>
        </pc:spChg>
      </pc:sldChg>
      <pc:sldChg chg="modSp mod">
        <pc:chgData name="Eamonn England" userId="d38ea86f-64b3-4345-901f-f3a247ed9109" providerId="ADAL" clId="{A8882AB5-A7A3-4E49-9CF6-51E581624162}" dt="2021-08-19T10:04:21.887" v="248" actId="1035"/>
        <pc:sldMkLst>
          <pc:docMk/>
          <pc:sldMk cId="2016139178" sldId="340"/>
        </pc:sldMkLst>
        <pc:spChg chg="mod">
          <ac:chgData name="Eamonn England" userId="d38ea86f-64b3-4345-901f-f3a247ed9109" providerId="ADAL" clId="{A8882AB5-A7A3-4E49-9CF6-51E581624162}" dt="2021-08-19T10:04:21.887" v="248" actId="1035"/>
          <ac:spMkLst>
            <pc:docMk/>
            <pc:sldMk cId="2016139178" sldId="340"/>
            <ac:spMk id="2" creationId="{00000000-0000-0000-0000-000000000000}"/>
          </ac:spMkLst>
        </pc:spChg>
        <pc:spChg chg="mod">
          <ac:chgData name="Eamonn England" userId="d38ea86f-64b3-4345-901f-f3a247ed9109" providerId="ADAL" clId="{A8882AB5-A7A3-4E49-9CF6-51E581624162}" dt="2021-08-19T10:04:21.887" v="248" actId="1035"/>
          <ac:spMkLst>
            <pc:docMk/>
            <pc:sldMk cId="2016139178" sldId="340"/>
            <ac:spMk id="3" creationId="{00000000-0000-0000-0000-000000000000}"/>
          </ac:spMkLst>
        </pc:spChg>
      </pc:sldChg>
      <pc:sldChg chg="modSp mod">
        <pc:chgData name="Eamonn England" userId="d38ea86f-64b3-4345-901f-f3a247ed9109" providerId="ADAL" clId="{A8882AB5-A7A3-4E49-9CF6-51E581624162}" dt="2021-08-19T10:04:41.071" v="254" actId="1035"/>
        <pc:sldMkLst>
          <pc:docMk/>
          <pc:sldMk cId="834182169" sldId="341"/>
        </pc:sldMkLst>
        <pc:spChg chg="mod">
          <ac:chgData name="Eamonn England" userId="d38ea86f-64b3-4345-901f-f3a247ed9109" providerId="ADAL" clId="{A8882AB5-A7A3-4E49-9CF6-51E581624162}" dt="2021-08-19T10:04:41.071" v="254" actId="1035"/>
          <ac:spMkLst>
            <pc:docMk/>
            <pc:sldMk cId="834182169" sldId="341"/>
            <ac:spMk id="2" creationId="{00000000-0000-0000-0000-000000000000}"/>
          </ac:spMkLst>
        </pc:spChg>
        <pc:spChg chg="mod">
          <ac:chgData name="Eamonn England" userId="d38ea86f-64b3-4345-901f-f3a247ed9109" providerId="ADAL" clId="{A8882AB5-A7A3-4E49-9CF6-51E581624162}" dt="2021-08-19T10:04:41.071" v="254" actId="1035"/>
          <ac:spMkLst>
            <pc:docMk/>
            <pc:sldMk cId="834182169" sldId="341"/>
            <ac:spMk id="3" creationId="{00000000-0000-0000-0000-000000000000}"/>
          </ac:spMkLst>
        </pc:spChg>
      </pc:sldChg>
      <pc:sldChg chg="modSp mod">
        <pc:chgData name="Eamonn England" userId="d38ea86f-64b3-4345-901f-f3a247ed9109" providerId="ADAL" clId="{A8882AB5-A7A3-4E49-9CF6-51E581624162}" dt="2021-08-19T10:03:50.818" v="234" actId="1036"/>
        <pc:sldMkLst>
          <pc:docMk/>
          <pc:sldMk cId="1407163566" sldId="342"/>
        </pc:sldMkLst>
        <pc:spChg chg="mod">
          <ac:chgData name="Eamonn England" userId="d38ea86f-64b3-4345-901f-f3a247ed9109" providerId="ADAL" clId="{A8882AB5-A7A3-4E49-9CF6-51E581624162}" dt="2021-08-19T10:03:50.818" v="234" actId="1036"/>
          <ac:spMkLst>
            <pc:docMk/>
            <pc:sldMk cId="1407163566" sldId="342"/>
            <ac:spMk id="2" creationId="{00000000-0000-0000-0000-000000000000}"/>
          </ac:spMkLst>
        </pc:spChg>
        <pc:spChg chg="mod">
          <ac:chgData name="Eamonn England" userId="d38ea86f-64b3-4345-901f-f3a247ed9109" providerId="ADAL" clId="{A8882AB5-A7A3-4E49-9CF6-51E581624162}" dt="2021-08-19T10:03:50.818" v="234" actId="1036"/>
          <ac:spMkLst>
            <pc:docMk/>
            <pc:sldMk cId="1407163566" sldId="342"/>
            <ac:spMk id="3" creationId="{00000000-0000-0000-0000-000000000000}"/>
          </ac:spMkLst>
        </pc:spChg>
      </pc:sldChg>
      <pc:sldChg chg="modSp mod">
        <pc:chgData name="Eamonn England" userId="d38ea86f-64b3-4345-901f-f3a247ed9109" providerId="ADAL" clId="{A8882AB5-A7A3-4E49-9CF6-51E581624162}" dt="2021-08-19T10:02:54.475" v="220" actId="255"/>
        <pc:sldMkLst>
          <pc:docMk/>
          <pc:sldMk cId="3361902333" sldId="343"/>
        </pc:sldMkLst>
        <pc:spChg chg="mod">
          <ac:chgData name="Eamonn England" userId="d38ea86f-64b3-4345-901f-f3a247ed9109" providerId="ADAL" clId="{A8882AB5-A7A3-4E49-9CF6-51E581624162}" dt="2021-08-19T10:02:54.475" v="220" actId="255"/>
          <ac:spMkLst>
            <pc:docMk/>
            <pc:sldMk cId="3361902333" sldId="343"/>
            <ac:spMk id="2" creationId="{00000000-0000-0000-0000-000000000000}"/>
          </ac:spMkLst>
        </pc:spChg>
        <pc:spChg chg="mod">
          <ac:chgData name="Eamonn England" userId="d38ea86f-64b3-4345-901f-f3a247ed9109" providerId="ADAL" clId="{A8882AB5-A7A3-4E49-9CF6-51E581624162}" dt="2021-08-19T10:01:40.712" v="210" actId="20577"/>
          <ac:spMkLst>
            <pc:docMk/>
            <pc:sldMk cId="3361902333" sldId="343"/>
            <ac:spMk id="3" creationId="{00000000-0000-0000-0000-000000000000}"/>
          </ac:spMkLst>
        </pc:spChg>
      </pc:sldChg>
      <pc:sldChg chg="del">
        <pc:chgData name="Eamonn England" userId="d38ea86f-64b3-4345-901f-f3a247ed9109" providerId="ADAL" clId="{A8882AB5-A7A3-4E49-9CF6-51E581624162}" dt="2021-08-19T10:06:07.226" v="281" actId="2696"/>
        <pc:sldMkLst>
          <pc:docMk/>
          <pc:sldMk cId="4081676578" sldId="344"/>
        </pc:sldMkLst>
      </pc:sldChg>
      <pc:sldChg chg="modSp mod">
        <pc:chgData name="Eamonn England" userId="d38ea86f-64b3-4345-901f-f3a247ed9109" providerId="ADAL" clId="{A8882AB5-A7A3-4E49-9CF6-51E581624162}" dt="2021-08-19T10:05:08.749" v="262" actId="255"/>
        <pc:sldMkLst>
          <pc:docMk/>
          <pc:sldMk cId="4022131234" sldId="345"/>
        </pc:sldMkLst>
        <pc:spChg chg="mod">
          <ac:chgData name="Eamonn England" userId="d38ea86f-64b3-4345-901f-f3a247ed9109" providerId="ADAL" clId="{A8882AB5-A7A3-4E49-9CF6-51E581624162}" dt="2021-08-19T10:05:08.749" v="262" actId="255"/>
          <ac:spMkLst>
            <pc:docMk/>
            <pc:sldMk cId="4022131234" sldId="345"/>
            <ac:spMk id="2" creationId="{00000000-0000-0000-0000-000000000000}"/>
          </ac:spMkLst>
        </pc:spChg>
      </pc:sldChg>
      <pc:sldChg chg="modSp mod">
        <pc:chgData name="Eamonn England" userId="d38ea86f-64b3-4345-901f-f3a247ed9109" providerId="ADAL" clId="{A8882AB5-A7A3-4E49-9CF6-51E581624162}" dt="2021-08-19T10:05:41.204" v="277" actId="1035"/>
        <pc:sldMkLst>
          <pc:docMk/>
          <pc:sldMk cId="982531800" sldId="346"/>
        </pc:sldMkLst>
        <pc:spChg chg="mod">
          <ac:chgData name="Eamonn England" userId="d38ea86f-64b3-4345-901f-f3a247ed9109" providerId="ADAL" clId="{A8882AB5-A7A3-4E49-9CF6-51E581624162}" dt="2021-08-19T10:05:41.204" v="277" actId="1035"/>
          <ac:spMkLst>
            <pc:docMk/>
            <pc:sldMk cId="982531800" sldId="346"/>
            <ac:spMk id="2" creationId="{00000000-0000-0000-0000-000000000000}"/>
          </ac:spMkLst>
        </pc:spChg>
        <pc:spChg chg="mod">
          <ac:chgData name="Eamonn England" userId="d38ea86f-64b3-4345-901f-f3a247ed9109" providerId="ADAL" clId="{A8882AB5-A7A3-4E49-9CF6-51E581624162}" dt="2021-08-19T10:05:41.204" v="277" actId="1035"/>
          <ac:spMkLst>
            <pc:docMk/>
            <pc:sldMk cId="982531800" sldId="346"/>
            <ac:spMk id="3" creationId="{00000000-0000-0000-0000-000000000000}"/>
          </ac:spMkLst>
        </pc:spChg>
      </pc:sldChg>
      <pc:sldChg chg="add">
        <pc:chgData name="Eamonn England" userId="d38ea86f-64b3-4345-901f-f3a247ed9109" providerId="ADAL" clId="{A8882AB5-A7A3-4E49-9CF6-51E581624162}" dt="2021-08-19T10:05:53.915" v="278"/>
        <pc:sldMkLst>
          <pc:docMk/>
          <pc:sldMk cId="333386450" sldId="347"/>
        </pc:sldMkLst>
      </pc:sldChg>
      <pc:sldMasterChg chg="modSldLayout">
        <pc:chgData name="Eamonn England" userId="d38ea86f-64b3-4345-901f-f3a247ed9109" providerId="ADAL" clId="{A8882AB5-A7A3-4E49-9CF6-51E581624162}" dt="2021-08-19T09:48:48.877" v="67" actId="1038"/>
        <pc:sldMasterMkLst>
          <pc:docMk/>
          <pc:sldMasterMk cId="95994958" sldId="2147483648"/>
        </pc:sldMasterMkLst>
        <pc:sldLayoutChg chg="addSp modSp mod">
          <pc:chgData name="Eamonn England" userId="d38ea86f-64b3-4345-901f-f3a247ed9109" providerId="ADAL" clId="{A8882AB5-A7A3-4E49-9CF6-51E581624162}" dt="2021-08-19T09:48:48.877" v="67" actId="1038"/>
          <pc:sldLayoutMkLst>
            <pc:docMk/>
            <pc:sldMasterMk cId="95994958" sldId="2147483648"/>
            <pc:sldLayoutMk cId="3878144517" sldId="2147483650"/>
          </pc:sldLayoutMkLst>
          <pc:spChg chg="add mod">
            <ac:chgData name="Eamonn England" userId="d38ea86f-64b3-4345-901f-f3a247ed9109" providerId="ADAL" clId="{A8882AB5-A7A3-4E49-9CF6-51E581624162}" dt="2021-08-19T09:48:48.877" v="67" actId="1038"/>
            <ac:spMkLst>
              <pc:docMk/>
              <pc:sldMasterMk cId="95994958" sldId="2147483648"/>
              <pc:sldLayoutMk cId="3878144517" sldId="2147483650"/>
              <ac:spMk id="4" creationId="{F6677914-7EBF-9D4F-94F8-2E56C20D4D8A}"/>
            </ac:spMkLst>
          </pc:spChg>
          <pc:picChg chg="add mod">
            <ac:chgData name="Eamonn England" userId="d38ea86f-64b3-4345-901f-f3a247ed9109" providerId="ADAL" clId="{A8882AB5-A7A3-4E49-9CF6-51E581624162}" dt="2021-08-19T09:46:52.125" v="2" actId="962"/>
            <ac:picMkLst>
              <pc:docMk/>
              <pc:sldMasterMk cId="95994958" sldId="2147483648"/>
              <pc:sldLayoutMk cId="3878144517" sldId="2147483650"/>
              <ac:picMk id="3" creationId="{E84010D4-F0ED-6A4A-8325-6B7EC37D4C2D}"/>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E283A-471B-5646-9AF9-731FBB860BFA}" type="datetimeFigureOut">
              <a:rPr lang="en-US" smtClean="0"/>
              <a:t>8/19/21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A2A2E8-F3E6-D44E-9D3E-7F47E002D7C9}" type="slidenum">
              <a:rPr lang="en-US" smtClean="0"/>
              <a:t>‹#›</a:t>
            </a:fld>
            <a:endParaRPr lang="en-US"/>
          </a:p>
        </p:txBody>
      </p:sp>
    </p:spTree>
    <p:extLst>
      <p:ext uri="{BB962C8B-B14F-4D97-AF65-F5344CB8AC3E}">
        <p14:creationId xmlns:p14="http://schemas.microsoft.com/office/powerpoint/2010/main" val="2790891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A2A2E8-F3E6-D44E-9D3E-7F47E002D7C9}" type="slidenum">
              <a:rPr lang="en-US" smtClean="0"/>
              <a:t>1</a:t>
            </a:fld>
            <a:endParaRPr lang="en-US"/>
          </a:p>
        </p:txBody>
      </p:sp>
    </p:spTree>
    <p:extLst>
      <p:ext uri="{BB962C8B-B14F-4D97-AF65-F5344CB8AC3E}">
        <p14:creationId xmlns:p14="http://schemas.microsoft.com/office/powerpoint/2010/main" val="120373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A2A2E8-F3E6-D44E-9D3E-7F47E002D7C9}" type="slidenum">
              <a:rPr lang="en-US" smtClean="0"/>
              <a:t>2</a:t>
            </a:fld>
            <a:endParaRPr lang="en-US"/>
          </a:p>
        </p:txBody>
      </p:sp>
    </p:spTree>
    <p:extLst>
      <p:ext uri="{BB962C8B-B14F-4D97-AF65-F5344CB8AC3E}">
        <p14:creationId xmlns:p14="http://schemas.microsoft.com/office/powerpoint/2010/main" val="522801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A2A2E8-F3E6-D44E-9D3E-7F47E002D7C9}" type="slidenum">
              <a:rPr lang="en-US" smtClean="0"/>
              <a:t>17</a:t>
            </a:fld>
            <a:endParaRPr lang="en-US"/>
          </a:p>
        </p:txBody>
      </p:sp>
    </p:spTree>
    <p:extLst>
      <p:ext uri="{BB962C8B-B14F-4D97-AF65-F5344CB8AC3E}">
        <p14:creationId xmlns:p14="http://schemas.microsoft.com/office/powerpoint/2010/main" val="892825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Text, application&#10;&#10;Description automatically generated">
            <a:extLst>
              <a:ext uri="{FF2B5EF4-FFF2-40B4-BE49-F238E27FC236}">
                <a16:creationId xmlns:a16="http://schemas.microsoft.com/office/drawing/2014/main" id="{E84010D4-F0ED-6A4A-8325-6B7EC37D4C2D}"/>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6677914-7EBF-9D4F-94F8-2E56C20D4D8A}"/>
              </a:ext>
            </a:extLst>
          </p:cNvPr>
          <p:cNvSpPr txBox="1"/>
          <p:nvPr userDrawn="1"/>
        </p:nvSpPr>
        <p:spPr>
          <a:xfrm>
            <a:off x="6659215" y="6569765"/>
            <a:ext cx="2474843" cy="246221"/>
          </a:xfrm>
          <a:prstGeom prst="rect">
            <a:avLst/>
          </a:prstGeom>
          <a:noFill/>
        </p:spPr>
        <p:txBody>
          <a:bodyPr wrap="square" rtlCol="0">
            <a:spAutoFit/>
          </a:bodyPr>
          <a:lstStyle/>
          <a:p>
            <a:r>
              <a:rPr lang="en-US" sz="1000" b="1" i="0" dirty="0">
                <a:latin typeface="Trebuchet MS" panose="020B0703020202090204" pitchFamily="34" charset="0"/>
              </a:rPr>
              <a:t>Vaccine Survey: Phase 2 </a:t>
            </a:r>
            <a:r>
              <a:rPr lang="en-US" sz="1000" b="0" i="0" dirty="0">
                <a:latin typeface="Trebuchet MS" panose="020B0703020202090204" pitchFamily="34" charset="0"/>
              </a:rPr>
              <a:t>– July 2021</a:t>
            </a:r>
          </a:p>
        </p:txBody>
      </p:sp>
    </p:spTree>
    <p:extLst>
      <p:ext uri="{BB962C8B-B14F-4D97-AF65-F5344CB8AC3E}">
        <p14:creationId xmlns:p14="http://schemas.microsoft.com/office/powerpoint/2010/main" val="3878144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6B1028A-CCFD-3843-99A8-F4B50A63714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Placeholder 7">
            <a:extLst>
              <a:ext uri="{FF2B5EF4-FFF2-40B4-BE49-F238E27FC236}">
                <a16:creationId xmlns:a16="http://schemas.microsoft.com/office/drawing/2014/main" id="{B07852CA-816A-ED4B-AF19-A27E2CA91FB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13" name="Footer Placeholder 12">
            <a:extLst>
              <a:ext uri="{FF2B5EF4-FFF2-40B4-BE49-F238E27FC236}">
                <a16:creationId xmlns:a16="http://schemas.microsoft.com/office/drawing/2014/main" id="{D1246697-4924-FA4F-B2AC-E1216E8B6FC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95994958"/>
      </p:ext>
    </p:extLst>
  </p:cSld>
  <p:clrMap bg1="lt1" tx1="dk1" bg2="lt2" tx2="dk2" accent1="accent1" accent2="accent2" accent3="accent3" accent4="accent4" accent5="accent5" accent6="accent6" hlink="hlink" folHlink="folHlink"/>
  <p:sldLayoutIdLst>
    <p:sldLayoutId id="214748365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635714-FBA5-F148-A295-E538342A32AF}"/>
              </a:ext>
            </a:extLst>
          </p:cNvPr>
          <p:cNvSpPr txBox="1"/>
          <p:nvPr/>
        </p:nvSpPr>
        <p:spPr>
          <a:xfrm>
            <a:off x="6635578" y="543697"/>
            <a:ext cx="184731" cy="369332"/>
          </a:xfrm>
          <a:prstGeom prst="rect">
            <a:avLst/>
          </a:prstGeom>
          <a:noFill/>
        </p:spPr>
        <p:txBody>
          <a:bodyPr wrap="none" rtlCol="0">
            <a:spAutoFit/>
          </a:bodyPr>
          <a:lstStyle/>
          <a:p>
            <a:endParaRPr lang="en-US" dirty="0"/>
          </a:p>
        </p:txBody>
      </p:sp>
      <p:pic>
        <p:nvPicPr>
          <p:cNvPr id="4" name="Picture 3" descr="Text, application&#10;&#10;Description automatically generated">
            <a:extLst>
              <a:ext uri="{FF2B5EF4-FFF2-40B4-BE49-F238E27FC236}">
                <a16:creationId xmlns:a16="http://schemas.microsoft.com/office/drawing/2014/main" id="{F46BAF77-27F8-EA42-A9A1-3B3AA18A1DEB}"/>
              </a:ext>
            </a:extLst>
          </p:cNvPr>
          <p:cNvPicPr>
            <a:picLocks noChangeAspect="1"/>
          </p:cNvPicPr>
          <p:nvPr/>
        </p:nvPicPr>
        <p:blipFill>
          <a:blip r:embed="rId3"/>
          <a:stretch>
            <a:fillRect/>
          </a:stretch>
        </p:blipFill>
        <p:spPr>
          <a:xfrm>
            <a:off x="0" y="0"/>
            <a:ext cx="9144000" cy="6858000"/>
          </a:xfrm>
          <a:prstGeom prst="rect">
            <a:avLst/>
          </a:prstGeom>
        </p:spPr>
      </p:pic>
      <p:pic>
        <p:nvPicPr>
          <p:cNvPr id="8" name="Picture 7" descr="Graphical user interface&#10;&#10;Description automatically generated">
            <a:extLst>
              <a:ext uri="{FF2B5EF4-FFF2-40B4-BE49-F238E27FC236}">
                <a16:creationId xmlns:a16="http://schemas.microsoft.com/office/drawing/2014/main" id="{195FFCD8-09BA-5D46-B719-B02B4E44326B}"/>
              </a:ext>
            </a:extLst>
          </p:cNvPr>
          <p:cNvPicPr>
            <a:picLocks noChangeAspect="1"/>
          </p:cNvPicPr>
          <p:nvPr/>
        </p:nvPicPr>
        <p:blipFill>
          <a:blip r:embed="rId4"/>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D295F316-F0D6-344B-B2CD-0F23389399DD}"/>
              </a:ext>
            </a:extLst>
          </p:cNvPr>
          <p:cNvSpPr txBox="1"/>
          <p:nvPr/>
        </p:nvSpPr>
        <p:spPr>
          <a:xfrm>
            <a:off x="0" y="4383617"/>
            <a:ext cx="9144000" cy="523220"/>
          </a:xfrm>
          <a:prstGeom prst="rect">
            <a:avLst/>
          </a:prstGeom>
          <a:noFill/>
        </p:spPr>
        <p:txBody>
          <a:bodyPr wrap="square" rtlCol="0">
            <a:spAutoFit/>
          </a:bodyPr>
          <a:lstStyle/>
          <a:p>
            <a:pPr algn="ctr"/>
            <a:r>
              <a:rPr lang="en-US" sz="2800" b="1" i="0" dirty="0">
                <a:solidFill>
                  <a:srgbClr val="007934"/>
                </a:solidFill>
                <a:latin typeface="Trebuchet MS" panose="020B0703020202090204" pitchFamily="34" charset="0"/>
              </a:rPr>
              <a:t>Phase 2 – July 2021</a:t>
            </a:r>
          </a:p>
        </p:txBody>
      </p:sp>
    </p:spTree>
    <p:extLst>
      <p:ext uri="{BB962C8B-B14F-4D97-AF65-F5344CB8AC3E}">
        <p14:creationId xmlns:p14="http://schemas.microsoft.com/office/powerpoint/2010/main" val="33338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60867"/>
            <a:ext cx="6153665" cy="704335"/>
          </a:xfrm>
          <a:prstGeom prst="rect">
            <a:avLst/>
          </a:prstGeom>
        </p:spPr>
        <p:txBody>
          <a:bodyPr>
            <a:normAutofit/>
          </a:bodyPr>
          <a:lstStyle/>
          <a:p>
            <a:pPr algn="l"/>
            <a:r>
              <a:rPr lang="en-GB" sz="2800" b="1" dirty="0">
                <a:solidFill>
                  <a:srgbClr val="007934"/>
                </a:solidFill>
                <a:latin typeface="Trebuchet MS"/>
                <a:cs typeface="Trebuchet MS"/>
              </a:rPr>
              <a:t>Young people - Information </a:t>
            </a:r>
            <a:endParaRPr lang="en-US" sz="2800" dirty="0"/>
          </a:p>
        </p:txBody>
      </p:sp>
      <p:sp>
        <p:nvSpPr>
          <p:cNvPr id="3" name="Content Placeholder 2"/>
          <p:cNvSpPr>
            <a:spLocks noGrp="1"/>
          </p:cNvSpPr>
          <p:nvPr>
            <p:ph idx="4294967295"/>
          </p:nvPr>
        </p:nvSpPr>
        <p:spPr>
          <a:xfrm>
            <a:off x="457200" y="1239081"/>
            <a:ext cx="7800854" cy="4843403"/>
          </a:xfrm>
          <a:prstGeom prst="rect">
            <a:avLst/>
          </a:prstGeom>
        </p:spPr>
        <p:txBody>
          <a:bodyPr>
            <a:noAutofit/>
          </a:bodyPr>
          <a:lstStyle/>
          <a:p>
            <a:pPr marL="457200" lvl="1" indent="0" fontAlgn="base">
              <a:buNone/>
            </a:pPr>
            <a:endParaRPr lang="en-US" sz="1600" dirty="0">
              <a:latin typeface="Trebuchet MS" panose="020B0703020202090204" pitchFamily="34" charset="0"/>
            </a:endParaRPr>
          </a:p>
          <a:p>
            <a:pPr fontAlgn="base"/>
            <a:r>
              <a:rPr lang="en-US" sz="1600" dirty="0">
                <a:latin typeface="Trebuchet MS" panose="020B0703020202090204" pitchFamily="34" charset="0"/>
              </a:rPr>
              <a:t>What further information/support do you want/need which would make you more likely to have the vaccine?</a:t>
            </a:r>
            <a:r>
              <a:rPr lang="en-GB" sz="1600" dirty="0">
                <a:latin typeface="Trebuchet MS" panose="020B0703020202090204" pitchFamily="34" charset="0"/>
              </a:rPr>
              <a:t>   </a:t>
            </a:r>
          </a:p>
          <a:p>
            <a:pPr fontAlgn="base"/>
            <a:endParaRPr lang="en-GB" sz="1600" dirty="0">
              <a:latin typeface="Trebuchet MS" panose="020B0703020202090204" pitchFamily="34" charset="0"/>
            </a:endParaRPr>
          </a:p>
          <a:p>
            <a:pPr lvl="1" fontAlgn="base"/>
            <a:r>
              <a:rPr lang="en-GB" sz="1600" dirty="0">
                <a:latin typeface="Trebuchet MS" panose="020B0703020202090204" pitchFamily="34" charset="0"/>
              </a:rPr>
              <a:t>On the whole, content with the information they have </a:t>
            </a:r>
          </a:p>
          <a:p>
            <a:pPr lvl="1" fontAlgn="base"/>
            <a:r>
              <a:rPr lang="en-GB" sz="1600" dirty="0">
                <a:latin typeface="Trebuchet MS" panose="020B0703020202090204" pitchFamily="34" charset="0"/>
              </a:rPr>
              <a:t>Case studies and stories of real people having the vaccine</a:t>
            </a:r>
          </a:p>
          <a:p>
            <a:pPr lvl="1" fontAlgn="base"/>
            <a:r>
              <a:rPr lang="en-GB" sz="1600" dirty="0">
                <a:latin typeface="Trebuchet MS" panose="020B0703020202090204" pitchFamily="34" charset="0"/>
              </a:rPr>
              <a:t>More information on vaccine:</a:t>
            </a:r>
          </a:p>
          <a:p>
            <a:pPr lvl="2" fontAlgn="base"/>
            <a:r>
              <a:rPr lang="en-GB" sz="1600" dirty="0">
                <a:latin typeface="Trebuchet MS" panose="020B0703020202090204" pitchFamily="34" charset="0"/>
              </a:rPr>
              <a:t>Has it been tested enough? </a:t>
            </a:r>
          </a:p>
          <a:p>
            <a:pPr lvl="2" fontAlgn="base"/>
            <a:r>
              <a:rPr lang="en-GB" sz="1600" dirty="0">
                <a:latin typeface="Trebuchet MS" panose="020B0703020202090204" pitchFamily="34" charset="0"/>
              </a:rPr>
              <a:t>Is it safe for young people? </a:t>
            </a:r>
          </a:p>
          <a:p>
            <a:pPr lvl="2" fontAlgn="base"/>
            <a:r>
              <a:rPr lang="en-GB" sz="1600" dirty="0">
                <a:latin typeface="Trebuchet MS" panose="020B0703020202090204" pitchFamily="34" charset="0"/>
              </a:rPr>
              <a:t>Ingredients? </a:t>
            </a:r>
          </a:p>
          <a:p>
            <a:pPr lvl="2" fontAlgn="base"/>
            <a:r>
              <a:rPr lang="en-GB" sz="1600" dirty="0">
                <a:latin typeface="Trebuchet MS" panose="020B0703020202090204" pitchFamily="34" charset="0"/>
              </a:rPr>
              <a:t>Side effects?</a:t>
            </a:r>
          </a:p>
          <a:p>
            <a:pPr lvl="2" fontAlgn="base"/>
            <a:r>
              <a:rPr lang="en-GB" sz="1600" dirty="0">
                <a:latin typeface="Trebuchet MS" panose="020B0703020202090204" pitchFamily="34" charset="0"/>
              </a:rPr>
              <a:t>Long-term effects?</a:t>
            </a:r>
          </a:p>
          <a:p>
            <a:pPr lvl="2" fontAlgn="base"/>
            <a:r>
              <a:rPr lang="en-GB" sz="1600" dirty="0">
                <a:latin typeface="Trebuchet MS" panose="020B0703020202090204" pitchFamily="34" charset="0"/>
              </a:rPr>
              <a:t>Will it work against new variants? </a:t>
            </a:r>
          </a:p>
          <a:p>
            <a:pPr lvl="1" fontAlgn="base"/>
            <a:r>
              <a:rPr lang="en-GB" sz="1600" dirty="0">
                <a:latin typeface="Trebuchet MS" panose="020B0703020202090204" pitchFamily="34" charset="0"/>
              </a:rPr>
              <a:t>Trusted site where there was accurate and up-to-date information, FAQs etc – young people did not really know where best to go to get this information </a:t>
            </a:r>
          </a:p>
          <a:p>
            <a:pPr lvl="2" fontAlgn="base"/>
            <a:endParaRPr lang="en-GB" sz="1600" dirty="0">
              <a:latin typeface="Trebuchet MS"/>
              <a:cs typeface="Trebuchet MS"/>
            </a:endParaRPr>
          </a:p>
        </p:txBody>
      </p:sp>
    </p:spTree>
    <p:extLst>
      <p:ext uri="{BB962C8B-B14F-4D97-AF65-F5344CB8AC3E}">
        <p14:creationId xmlns:p14="http://schemas.microsoft.com/office/powerpoint/2010/main" val="140716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F02AD119-D30A-7541-AA40-1FD3FEE1F6AA}"/>
              </a:ext>
            </a:extLst>
          </p:cNvPr>
          <p:cNvPicPr>
            <a:picLocks noChangeAspect="1"/>
          </p:cNvPicPr>
          <p:nvPr/>
        </p:nvPicPr>
        <p:blipFill>
          <a:blip r:embed="rId2"/>
          <a:stretch>
            <a:fillRect/>
          </a:stretch>
        </p:blipFill>
        <p:spPr>
          <a:xfrm>
            <a:off x="885946" y="1922067"/>
            <a:ext cx="3290638" cy="3290638"/>
          </a:xfrm>
          <a:prstGeom prst="rect">
            <a:avLst/>
          </a:prstGeom>
        </p:spPr>
      </p:pic>
      <p:sp>
        <p:nvSpPr>
          <p:cNvPr id="2" name="Title 1"/>
          <p:cNvSpPr>
            <a:spLocks noGrp="1"/>
          </p:cNvSpPr>
          <p:nvPr>
            <p:ph type="title" idx="4294967295"/>
          </p:nvPr>
        </p:nvSpPr>
        <p:spPr>
          <a:xfrm>
            <a:off x="457200" y="856042"/>
            <a:ext cx="7099738" cy="704335"/>
          </a:xfrm>
          <a:prstGeom prst="rect">
            <a:avLst/>
          </a:prstGeom>
        </p:spPr>
        <p:txBody>
          <a:bodyPr>
            <a:noAutofit/>
          </a:bodyPr>
          <a:lstStyle/>
          <a:p>
            <a:pPr algn="l"/>
            <a:r>
              <a:rPr lang="en-GB" sz="2800" b="1" dirty="0">
                <a:solidFill>
                  <a:srgbClr val="007934"/>
                </a:solidFill>
                <a:latin typeface="Trebuchet MS"/>
                <a:cs typeface="Trebuchet MS"/>
              </a:rPr>
              <a:t>Eastern European – Interim findings</a:t>
            </a:r>
            <a:endParaRPr lang="en-US" sz="2800" dirty="0"/>
          </a:p>
        </p:txBody>
      </p:sp>
      <p:sp>
        <p:nvSpPr>
          <p:cNvPr id="3" name="Content Placeholder 2"/>
          <p:cNvSpPr>
            <a:spLocks noGrp="1"/>
          </p:cNvSpPr>
          <p:nvPr>
            <p:ph idx="4294967295"/>
          </p:nvPr>
        </p:nvSpPr>
        <p:spPr>
          <a:xfrm>
            <a:off x="457200" y="1407537"/>
            <a:ext cx="7800854" cy="4843403"/>
          </a:xfrm>
          <a:prstGeom prst="rect">
            <a:avLst/>
          </a:prstGeom>
        </p:spPr>
        <p:txBody>
          <a:bodyPr>
            <a:noAutofit/>
          </a:bodyPr>
          <a:lstStyle/>
          <a:p>
            <a:pPr lvl="0" fontAlgn="base"/>
            <a:endParaRPr lang="en-US" sz="1600" dirty="0">
              <a:latin typeface="Trebuchet MS" panose="020B0703020202090204" pitchFamily="34" charset="0"/>
            </a:endParaRPr>
          </a:p>
          <a:p>
            <a:pPr lvl="0" fontAlgn="base"/>
            <a:r>
              <a:rPr lang="en-US" sz="1600" dirty="0">
                <a:latin typeface="Trebuchet MS" panose="020B0703020202090204" pitchFamily="34" charset="0"/>
              </a:rPr>
              <a:t>Referrals came from:</a:t>
            </a:r>
          </a:p>
          <a:p>
            <a:pPr lvl="1" fontAlgn="base"/>
            <a:r>
              <a:rPr lang="en-US" sz="1600" dirty="0">
                <a:latin typeface="Trebuchet MS" panose="020B0703020202090204" pitchFamily="34" charset="0"/>
              </a:rPr>
              <a:t>House of Polish &amp; European Community (</a:t>
            </a:r>
            <a:r>
              <a:rPr lang="en-US" sz="1600" dirty="0" err="1">
                <a:latin typeface="Trebuchet MS" panose="020B0703020202090204" pitchFamily="34" charset="0"/>
              </a:rPr>
              <a:t>HoPEC</a:t>
            </a:r>
            <a:r>
              <a:rPr lang="en-US" sz="1600" dirty="0">
                <a:latin typeface="Trebuchet MS" panose="020B0703020202090204" pitchFamily="34" charset="0"/>
              </a:rPr>
              <a:t>) – Polish residents  </a:t>
            </a:r>
          </a:p>
          <a:p>
            <a:pPr lvl="1" fontAlgn="base"/>
            <a:r>
              <a:rPr lang="en-US" sz="1600" dirty="0">
                <a:latin typeface="Trebuchet MS" panose="020B0703020202090204" pitchFamily="34" charset="0"/>
              </a:rPr>
              <a:t>Florence Guppy – Hungarian and Romanian residents</a:t>
            </a:r>
          </a:p>
          <a:p>
            <a:pPr lvl="0" fontAlgn="base"/>
            <a:endParaRPr lang="en-US" sz="1600" dirty="0">
              <a:latin typeface="Trebuchet MS" panose="020B0703020202090204" pitchFamily="34" charset="0"/>
            </a:endParaRPr>
          </a:p>
          <a:p>
            <a:pPr lvl="0" fontAlgn="base"/>
            <a:endParaRPr lang="en-US" sz="1600" dirty="0">
              <a:latin typeface="Trebuchet MS" panose="020B0703020202090204" pitchFamily="34" charset="0"/>
            </a:endParaRPr>
          </a:p>
          <a:p>
            <a:pPr lvl="0" fontAlgn="base"/>
            <a:endParaRPr lang="en-US" sz="1600" dirty="0">
              <a:latin typeface="Trebuchet MS" panose="020B0703020202090204" pitchFamily="34" charset="0"/>
            </a:endParaRPr>
          </a:p>
          <a:p>
            <a:pPr lvl="0" fontAlgn="base"/>
            <a:endParaRPr lang="en-US" sz="1600" dirty="0">
              <a:latin typeface="Trebuchet MS" panose="020B0703020202090204" pitchFamily="34" charset="0"/>
            </a:endParaRPr>
          </a:p>
          <a:p>
            <a:pPr lvl="0" fontAlgn="base"/>
            <a:endParaRPr lang="en-US" sz="1600" dirty="0">
              <a:latin typeface="Trebuchet MS" panose="020B0703020202090204" pitchFamily="34" charset="0"/>
            </a:endParaRPr>
          </a:p>
          <a:p>
            <a:pPr lvl="0" fontAlgn="base"/>
            <a:endParaRPr lang="en-US" sz="1600" dirty="0">
              <a:latin typeface="Trebuchet MS" panose="020B0703020202090204" pitchFamily="34" charset="0"/>
            </a:endParaRPr>
          </a:p>
          <a:p>
            <a:pPr marL="0" lvl="0" indent="0" fontAlgn="base">
              <a:buNone/>
            </a:pPr>
            <a:endParaRPr lang="en-US" sz="1600" dirty="0">
              <a:latin typeface="Trebuchet MS" panose="020B0703020202090204" pitchFamily="34" charset="0"/>
            </a:endParaRPr>
          </a:p>
          <a:p>
            <a:pPr lvl="0" fontAlgn="base"/>
            <a:r>
              <a:rPr lang="en-US" sz="1600" dirty="0">
                <a:latin typeface="Trebuchet MS" panose="020B0703020202090204" pitchFamily="34" charset="0"/>
              </a:rPr>
              <a:t>4 Polish women, 1 Hungarian man</a:t>
            </a:r>
          </a:p>
          <a:p>
            <a:pPr lvl="1" fontAlgn="base"/>
            <a:r>
              <a:rPr lang="en-US" sz="1600" dirty="0">
                <a:latin typeface="Trebuchet MS" panose="020B0703020202090204" pitchFamily="34" charset="0"/>
              </a:rPr>
              <a:t>Polish women – text interviews – late 40s, 50, early 60s</a:t>
            </a:r>
          </a:p>
          <a:p>
            <a:pPr lvl="1" fontAlgn="base"/>
            <a:r>
              <a:rPr lang="en-US" sz="1600" dirty="0">
                <a:latin typeface="Trebuchet MS" panose="020B0703020202090204" pitchFamily="34" charset="0"/>
              </a:rPr>
              <a:t>Hungarian man – phone interview – late 40s</a:t>
            </a:r>
          </a:p>
          <a:p>
            <a:pPr lvl="0" fontAlgn="base"/>
            <a:endParaRPr lang="en-US" sz="1600" dirty="0">
              <a:latin typeface="Trebuchet MS" panose="020B0703020202090204" pitchFamily="34" charset="0"/>
            </a:endParaRPr>
          </a:p>
          <a:p>
            <a:pPr fontAlgn="base"/>
            <a:r>
              <a:rPr lang="en-US" sz="1600" dirty="0">
                <a:latin typeface="Trebuchet MS" panose="020B0703020202090204" pitchFamily="34" charset="0"/>
              </a:rPr>
              <a:t>4 out of the 5 people we spoke to had the vaccine, and findings need to be seen in the light of this </a:t>
            </a:r>
          </a:p>
          <a:p>
            <a:pPr lvl="0" fontAlgn="base"/>
            <a:endParaRPr lang="en-US" sz="1600" dirty="0">
              <a:latin typeface="Trebuchet MS" panose="020B0703020202090204" pitchFamily="34" charset="0"/>
            </a:endParaRPr>
          </a:p>
          <a:p>
            <a:pPr lvl="0" fontAlgn="base"/>
            <a:endParaRPr lang="en-US" sz="1600" dirty="0">
              <a:latin typeface="Trebuchet MS" panose="020B0703020202090204" pitchFamily="34" charset="0"/>
            </a:endParaRPr>
          </a:p>
          <a:p>
            <a:pPr marL="285750" indent="-285750">
              <a:buFont typeface="Arial" panose="020B0604020202020204" pitchFamily="34" charset="0"/>
              <a:buChar char="•"/>
            </a:pPr>
            <a:endParaRPr lang="en-GB" sz="1600" dirty="0">
              <a:latin typeface="Trebuchet MS"/>
              <a:cs typeface="Trebuchet MS"/>
            </a:endParaRPr>
          </a:p>
        </p:txBody>
      </p:sp>
    </p:spTree>
    <p:extLst>
      <p:ext uri="{BB962C8B-B14F-4D97-AF65-F5344CB8AC3E}">
        <p14:creationId xmlns:p14="http://schemas.microsoft.com/office/powerpoint/2010/main" val="358544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865569"/>
            <a:ext cx="7800854" cy="704335"/>
          </a:xfrm>
          <a:prstGeom prst="rect">
            <a:avLst/>
          </a:prstGeom>
        </p:spPr>
        <p:txBody>
          <a:bodyPr>
            <a:noAutofit/>
          </a:bodyPr>
          <a:lstStyle/>
          <a:p>
            <a:pPr algn="l"/>
            <a:r>
              <a:rPr lang="en-GB" sz="2800" b="1" dirty="0">
                <a:solidFill>
                  <a:srgbClr val="007934"/>
                </a:solidFill>
                <a:latin typeface="Trebuchet MS"/>
                <a:cs typeface="Trebuchet MS"/>
              </a:rPr>
              <a:t>Eastern European – Vaccine hesitancy  </a:t>
            </a:r>
            <a:endParaRPr lang="en-US" sz="2800" dirty="0"/>
          </a:p>
        </p:txBody>
      </p:sp>
      <p:sp>
        <p:nvSpPr>
          <p:cNvPr id="3" name="Content Placeholder 2"/>
          <p:cNvSpPr>
            <a:spLocks noGrp="1"/>
          </p:cNvSpPr>
          <p:nvPr>
            <p:ph idx="4294967295"/>
          </p:nvPr>
        </p:nvSpPr>
        <p:spPr>
          <a:xfrm>
            <a:off x="457200" y="1767613"/>
            <a:ext cx="7970108" cy="4843403"/>
          </a:xfrm>
          <a:prstGeom prst="rect">
            <a:avLst/>
          </a:prstGeom>
        </p:spPr>
        <p:txBody>
          <a:bodyPr>
            <a:noAutofit/>
          </a:bodyPr>
          <a:lstStyle/>
          <a:p>
            <a:r>
              <a:rPr lang="en-GB" sz="1600" dirty="0">
                <a:latin typeface="Trebuchet MS" panose="020B0703020202090204" pitchFamily="34" charset="0"/>
              </a:rPr>
              <a:t>Real anxiety and worry about the vaccine:</a:t>
            </a:r>
          </a:p>
          <a:p>
            <a:pPr lvl="1"/>
            <a:r>
              <a:rPr lang="en-GB" sz="1600" dirty="0">
                <a:latin typeface="Trebuchet MS" panose="020B0703020202090204" pitchFamily="34" charset="0"/>
              </a:rPr>
              <a:t>Is it safe?</a:t>
            </a:r>
          </a:p>
          <a:p>
            <a:pPr lvl="1"/>
            <a:r>
              <a:rPr lang="en-GB" sz="1600" dirty="0">
                <a:latin typeface="Trebuchet MS" panose="020B0703020202090204" pitchFamily="34" charset="0"/>
              </a:rPr>
              <a:t>Has it been tested properly?</a:t>
            </a:r>
          </a:p>
          <a:p>
            <a:pPr lvl="1"/>
            <a:r>
              <a:rPr lang="en-GB" sz="1600" dirty="0">
                <a:latin typeface="Trebuchet MS" panose="020B0703020202090204" pitchFamily="34" charset="0"/>
              </a:rPr>
              <a:t>Side effects?</a:t>
            </a:r>
          </a:p>
          <a:p>
            <a:pPr lvl="1"/>
            <a:r>
              <a:rPr lang="en-GB" sz="1600" dirty="0">
                <a:latin typeface="Trebuchet MS" panose="020B0703020202090204" pitchFamily="34" charset="0"/>
              </a:rPr>
              <a:t>Long-term effects?</a:t>
            </a:r>
          </a:p>
          <a:p>
            <a:pPr lvl="1"/>
            <a:r>
              <a:rPr lang="en-GB" sz="1600" dirty="0">
                <a:latin typeface="Trebuchet MS" panose="020B0703020202090204" pitchFamily="34" charset="0"/>
              </a:rPr>
              <a:t>Pros and cons of different vaccines – why is one not safe for younger people?</a:t>
            </a:r>
          </a:p>
          <a:p>
            <a:pPr lvl="1"/>
            <a:endParaRPr lang="en-GB" sz="1600" dirty="0">
              <a:latin typeface="Trebuchet MS" panose="020B0703020202090204" pitchFamily="34" charset="0"/>
            </a:endParaRPr>
          </a:p>
          <a:p>
            <a:r>
              <a:rPr lang="en-GB" sz="1600" dirty="0">
                <a:latin typeface="Trebuchet MS" panose="020B0703020202090204" pitchFamily="34" charset="0"/>
              </a:rPr>
              <a:t>Other reasons for vaccine hesitancy:</a:t>
            </a:r>
          </a:p>
          <a:p>
            <a:pPr lvl="1"/>
            <a:r>
              <a:rPr lang="en-GB" sz="1600" dirty="0">
                <a:latin typeface="Trebuchet MS" panose="020B0703020202090204" pitchFamily="34" charset="0"/>
              </a:rPr>
              <a:t>Wanting to “wait and see” if it is safe – delaying having the vaccine until others have had the vaccine and you can see how they get on </a:t>
            </a:r>
          </a:p>
          <a:p>
            <a:pPr lvl="1"/>
            <a:r>
              <a:rPr lang="en-GB" sz="1600" dirty="0">
                <a:latin typeface="Trebuchet MS" panose="020B0703020202090204" pitchFamily="34" charset="0"/>
              </a:rPr>
              <a:t>Even after having the vaccine you can still get Covid-19, get very sick, be in hospital and die so what’s the point?</a:t>
            </a:r>
          </a:p>
          <a:p>
            <a:pPr lvl="1"/>
            <a:r>
              <a:rPr lang="en-GB" sz="1600" dirty="0">
                <a:latin typeface="Trebuchet MS" panose="020B0703020202090204" pitchFamily="34" charset="0"/>
              </a:rPr>
              <a:t>I am healthy and taking precautions (</a:t>
            </a:r>
            <a:r>
              <a:rPr lang="en-GB" sz="1600" dirty="0" err="1">
                <a:latin typeface="Trebuchet MS" panose="020B0703020202090204" pitchFamily="34" charset="0"/>
              </a:rPr>
              <a:t>eg</a:t>
            </a:r>
            <a:r>
              <a:rPr lang="en-GB" sz="1600" dirty="0">
                <a:latin typeface="Trebuchet MS" panose="020B0703020202090204" pitchFamily="34" charset="0"/>
              </a:rPr>
              <a:t> sanitising hands, wearing mask, practising social distancing) so why do I need a vaccine?</a:t>
            </a:r>
          </a:p>
          <a:p>
            <a:pPr lvl="2"/>
            <a:endParaRPr lang="en-GB" sz="1600" dirty="0">
              <a:latin typeface="Trebuchet MS" panose="020B0703020202090204" pitchFamily="34" charset="0"/>
            </a:endParaRPr>
          </a:p>
          <a:p>
            <a:pPr marL="285750" indent="-285750">
              <a:buFont typeface="Arial" panose="020B0604020202020204" pitchFamily="34" charset="0"/>
              <a:buChar char="•"/>
            </a:pPr>
            <a:endParaRPr lang="en-GB" sz="1600" dirty="0">
              <a:latin typeface="Trebuchet MS"/>
              <a:cs typeface="Trebuchet MS"/>
            </a:endParaRPr>
          </a:p>
        </p:txBody>
      </p:sp>
    </p:spTree>
    <p:extLst>
      <p:ext uri="{BB962C8B-B14F-4D97-AF65-F5344CB8AC3E}">
        <p14:creationId xmlns:p14="http://schemas.microsoft.com/office/powerpoint/2010/main" val="201613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199" y="877356"/>
            <a:ext cx="7800854" cy="704335"/>
          </a:xfrm>
          <a:prstGeom prst="rect">
            <a:avLst/>
          </a:prstGeom>
        </p:spPr>
        <p:txBody>
          <a:bodyPr>
            <a:noAutofit/>
          </a:bodyPr>
          <a:lstStyle/>
          <a:p>
            <a:pPr algn="l"/>
            <a:r>
              <a:rPr lang="en-GB" sz="2800" b="1" dirty="0">
                <a:solidFill>
                  <a:srgbClr val="007934"/>
                </a:solidFill>
                <a:latin typeface="Trebuchet MS"/>
                <a:cs typeface="Trebuchet MS"/>
              </a:rPr>
              <a:t>Eastern European – Motivations </a:t>
            </a:r>
            <a:endParaRPr lang="en-US" sz="2800" dirty="0"/>
          </a:p>
        </p:txBody>
      </p:sp>
      <p:sp>
        <p:nvSpPr>
          <p:cNvPr id="3" name="Content Placeholder 2"/>
          <p:cNvSpPr>
            <a:spLocks noGrp="1"/>
          </p:cNvSpPr>
          <p:nvPr>
            <p:ph idx="4294967295"/>
          </p:nvPr>
        </p:nvSpPr>
        <p:spPr>
          <a:xfrm>
            <a:off x="457199" y="1754685"/>
            <a:ext cx="8081319" cy="4843403"/>
          </a:xfrm>
          <a:prstGeom prst="rect">
            <a:avLst/>
          </a:prstGeom>
        </p:spPr>
        <p:txBody>
          <a:bodyPr>
            <a:noAutofit/>
          </a:bodyPr>
          <a:lstStyle/>
          <a:p>
            <a:pPr fontAlgn="base"/>
            <a:r>
              <a:rPr lang="en-GB" sz="1600" dirty="0">
                <a:latin typeface="Trebuchet MS" panose="020B0703020202090204" pitchFamily="34" charset="0"/>
              </a:rPr>
              <a:t>Family is a real motivating factor for getting the vaccine:</a:t>
            </a:r>
          </a:p>
          <a:p>
            <a:pPr lvl="1" fontAlgn="base"/>
            <a:r>
              <a:rPr lang="en-GB" sz="1600" dirty="0">
                <a:latin typeface="Trebuchet MS" panose="020B0703020202090204" pitchFamily="34" charset="0"/>
              </a:rPr>
              <a:t>Wanting to protect the family</a:t>
            </a:r>
          </a:p>
          <a:p>
            <a:pPr lvl="1" fontAlgn="base"/>
            <a:r>
              <a:rPr lang="en-GB" sz="1600" dirty="0">
                <a:latin typeface="Trebuchet MS" panose="020B0703020202090204" pitchFamily="34" charset="0"/>
              </a:rPr>
              <a:t>Not wanting the family to get sick</a:t>
            </a:r>
          </a:p>
          <a:p>
            <a:pPr lvl="1" fontAlgn="base"/>
            <a:r>
              <a:rPr lang="en-GB" sz="1600" dirty="0">
                <a:latin typeface="Trebuchet MS" panose="020B0703020202090204" pitchFamily="34" charset="0"/>
              </a:rPr>
              <a:t>Needing to be well to care for the family</a:t>
            </a:r>
          </a:p>
          <a:p>
            <a:pPr lvl="1" fontAlgn="base"/>
            <a:r>
              <a:rPr lang="en-GB" sz="1600" dirty="0">
                <a:latin typeface="Trebuchet MS" panose="020B0703020202090204" pitchFamily="34" charset="0"/>
              </a:rPr>
              <a:t>Children at school, and people at school getting sick with Covid-19</a:t>
            </a:r>
          </a:p>
          <a:p>
            <a:pPr lvl="1" fontAlgn="base"/>
            <a:r>
              <a:rPr lang="en-GB" sz="1600" dirty="0">
                <a:latin typeface="Trebuchet MS" panose="020B0703020202090204" pitchFamily="34" charset="0"/>
              </a:rPr>
              <a:t>Being able to see grandchildren</a:t>
            </a:r>
          </a:p>
          <a:p>
            <a:pPr lvl="1" fontAlgn="base"/>
            <a:r>
              <a:rPr lang="en-GB" sz="1600" dirty="0">
                <a:latin typeface="Trebuchet MS" panose="020B0703020202090204" pitchFamily="34" charset="0"/>
              </a:rPr>
              <a:t>Family members having the vaccine and having a positive experience</a:t>
            </a:r>
          </a:p>
          <a:p>
            <a:endParaRPr lang="en-GB" sz="1600" dirty="0">
              <a:latin typeface="Trebuchet MS" panose="020B0703020202090204" pitchFamily="34" charset="0"/>
            </a:endParaRPr>
          </a:p>
          <a:p>
            <a:r>
              <a:rPr lang="en-GB" sz="1600" dirty="0">
                <a:latin typeface="Trebuchet MS" panose="020B0703020202090204" pitchFamily="34" charset="0"/>
              </a:rPr>
              <a:t>Other key reasons for having the vaccine:</a:t>
            </a:r>
          </a:p>
          <a:p>
            <a:pPr lvl="1"/>
            <a:r>
              <a:rPr lang="en-GB" sz="1600" dirty="0">
                <a:latin typeface="Trebuchet MS" panose="020B0703020202090204" pitchFamily="34" charset="0"/>
              </a:rPr>
              <a:t>Work – commuting to and from work, being at work, exposing you to more risk</a:t>
            </a:r>
          </a:p>
          <a:p>
            <a:pPr lvl="1"/>
            <a:r>
              <a:rPr lang="en-GB" sz="1600" dirty="0">
                <a:latin typeface="Trebuchet MS" panose="020B0703020202090204" pitchFamily="34" charset="0"/>
              </a:rPr>
              <a:t>Wanting to go out and about again </a:t>
            </a:r>
            <a:r>
              <a:rPr lang="en-GB" sz="1600" dirty="0" err="1">
                <a:latin typeface="Trebuchet MS" panose="020B0703020202090204" pitchFamily="34" charset="0"/>
              </a:rPr>
              <a:t>eg</a:t>
            </a:r>
            <a:r>
              <a:rPr lang="en-GB" sz="1600" dirty="0">
                <a:latin typeface="Trebuchet MS" panose="020B0703020202090204" pitchFamily="34" charset="0"/>
              </a:rPr>
              <a:t> shopping, going to the pub</a:t>
            </a:r>
          </a:p>
          <a:p>
            <a:pPr lvl="1"/>
            <a:r>
              <a:rPr lang="en-GB" sz="1600" dirty="0">
                <a:latin typeface="Trebuchet MS" panose="020B0703020202090204" pitchFamily="34" charset="0"/>
              </a:rPr>
              <a:t>Prevents serious illness and death</a:t>
            </a:r>
          </a:p>
          <a:p>
            <a:pPr lvl="1"/>
            <a:r>
              <a:rPr lang="en-GB" sz="1600" dirty="0">
                <a:latin typeface="Trebuchet MS" panose="020B0703020202090204" pitchFamily="34" charset="0"/>
              </a:rPr>
              <a:t>Protecting wider community </a:t>
            </a:r>
          </a:p>
          <a:p>
            <a:pPr lvl="1"/>
            <a:r>
              <a:rPr lang="en-GB" sz="1600" dirty="0">
                <a:latin typeface="Trebuchet MS" panose="020B0703020202090204" pitchFamily="34" charset="0"/>
              </a:rPr>
              <a:t>Having an underlying health condition / being clinically vulnerable </a:t>
            </a:r>
          </a:p>
          <a:p>
            <a:pPr fontAlgn="base"/>
            <a:endParaRPr lang="en-GB" sz="1600" dirty="0">
              <a:latin typeface="Trebuchet MS" panose="020B0703020202090204" pitchFamily="34" charset="0"/>
            </a:endParaRPr>
          </a:p>
          <a:p>
            <a:pPr marL="285750" indent="-285750">
              <a:buFont typeface="Arial" panose="020B0604020202020204" pitchFamily="34" charset="0"/>
              <a:buChar char="•"/>
            </a:pPr>
            <a:endParaRPr lang="en-GB" sz="1600" dirty="0">
              <a:latin typeface="Trebuchet MS"/>
              <a:cs typeface="Trebuchet MS"/>
            </a:endParaRPr>
          </a:p>
        </p:txBody>
      </p:sp>
    </p:spTree>
    <p:extLst>
      <p:ext uri="{BB962C8B-B14F-4D97-AF65-F5344CB8AC3E}">
        <p14:creationId xmlns:p14="http://schemas.microsoft.com/office/powerpoint/2010/main" val="83418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857042"/>
            <a:ext cx="6910552" cy="704335"/>
          </a:xfrm>
          <a:prstGeom prst="rect">
            <a:avLst/>
          </a:prstGeom>
        </p:spPr>
        <p:txBody>
          <a:bodyPr>
            <a:noAutofit/>
          </a:bodyPr>
          <a:lstStyle/>
          <a:p>
            <a:pPr algn="l"/>
            <a:r>
              <a:rPr lang="en-GB" sz="2800" b="1" dirty="0">
                <a:solidFill>
                  <a:srgbClr val="007934"/>
                </a:solidFill>
                <a:latin typeface="Trebuchet MS"/>
                <a:cs typeface="Trebuchet MS"/>
              </a:rPr>
              <a:t>Eastern European – Information  </a:t>
            </a:r>
            <a:endParaRPr lang="en-US" sz="2800" dirty="0"/>
          </a:p>
        </p:txBody>
      </p:sp>
      <p:sp>
        <p:nvSpPr>
          <p:cNvPr id="3" name="Content Placeholder 2"/>
          <p:cNvSpPr>
            <a:spLocks noGrp="1"/>
          </p:cNvSpPr>
          <p:nvPr>
            <p:ph idx="4294967295"/>
          </p:nvPr>
        </p:nvSpPr>
        <p:spPr>
          <a:xfrm>
            <a:off x="457200" y="1740874"/>
            <a:ext cx="7800854" cy="4843403"/>
          </a:xfrm>
          <a:prstGeom prst="rect">
            <a:avLst/>
          </a:prstGeom>
        </p:spPr>
        <p:txBody>
          <a:bodyPr>
            <a:noAutofit/>
          </a:bodyPr>
          <a:lstStyle/>
          <a:p>
            <a:r>
              <a:rPr lang="en-GB" sz="1600" dirty="0">
                <a:latin typeface="Trebuchet MS" panose="020B0703020202090204" pitchFamily="34" charset="0"/>
              </a:rPr>
              <a:t>News  - TV, papers, online </a:t>
            </a:r>
          </a:p>
          <a:p>
            <a:r>
              <a:rPr lang="en-GB" sz="1600" dirty="0">
                <a:latin typeface="Trebuchet MS" panose="020B0703020202090204" pitchFamily="34" charset="0"/>
              </a:rPr>
              <a:t>Talking to family, friends, community networks</a:t>
            </a:r>
          </a:p>
          <a:p>
            <a:r>
              <a:rPr lang="en-GB" sz="1600" dirty="0">
                <a:latin typeface="Trebuchet MS" panose="020B0703020202090204" pitchFamily="34" charset="0"/>
              </a:rPr>
              <a:t>Listening to the experience of family and community members who have had the vaccine </a:t>
            </a:r>
          </a:p>
          <a:p>
            <a:r>
              <a:rPr lang="en-GB" sz="1600" dirty="0">
                <a:latin typeface="Trebuchet MS" panose="020B0703020202090204" pitchFamily="34" charset="0"/>
              </a:rPr>
              <a:t>PM Conferences / briefings </a:t>
            </a:r>
          </a:p>
          <a:p>
            <a:r>
              <a:rPr lang="en-GB" sz="1600" dirty="0">
                <a:latin typeface="Trebuchet MS" panose="020B0703020202090204" pitchFamily="34" charset="0"/>
              </a:rPr>
              <a:t>Online GP Q&amp;As</a:t>
            </a:r>
          </a:p>
          <a:p>
            <a:pPr lvl="1" fontAlgn="base"/>
            <a:endParaRPr lang="en-GB" sz="1600" dirty="0">
              <a:latin typeface="Trebuchet MS" panose="020B0703020202090204" pitchFamily="34" charset="0"/>
            </a:endParaRPr>
          </a:p>
          <a:p>
            <a:pPr marL="0" lvl="0" indent="0" fontAlgn="base">
              <a:buNone/>
            </a:pPr>
            <a:r>
              <a:rPr lang="en-GB" sz="1600" dirty="0">
                <a:latin typeface="Trebuchet MS" panose="020B0703020202090204" pitchFamily="34" charset="0"/>
              </a:rPr>
              <a:t> </a:t>
            </a:r>
            <a:endParaRPr lang="en-GB" sz="1600" dirty="0">
              <a:latin typeface="Trebuchet MS"/>
              <a:cs typeface="Trebuchet MS"/>
            </a:endParaRPr>
          </a:p>
        </p:txBody>
      </p:sp>
    </p:spTree>
    <p:extLst>
      <p:ext uri="{BB962C8B-B14F-4D97-AF65-F5344CB8AC3E}">
        <p14:creationId xmlns:p14="http://schemas.microsoft.com/office/powerpoint/2010/main" val="99480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14618"/>
            <a:ext cx="7068065" cy="1307627"/>
          </a:xfrm>
          <a:prstGeom prst="rect">
            <a:avLst/>
          </a:prstGeom>
        </p:spPr>
        <p:txBody>
          <a:bodyPr>
            <a:normAutofit fontScale="90000"/>
          </a:bodyPr>
          <a:lstStyle/>
          <a:p>
            <a:pPr algn="l"/>
            <a:r>
              <a:rPr lang="en-GB" sz="3100" b="1" dirty="0">
                <a:solidFill>
                  <a:srgbClr val="007934"/>
                </a:solidFill>
                <a:latin typeface="Trebuchet MS"/>
                <a:cs typeface="Trebuchet MS"/>
              </a:rPr>
              <a:t>Vaccine Survey: Phase 2</a:t>
            </a:r>
            <a:br>
              <a:rPr lang="en-GB" sz="3100" b="1" dirty="0">
                <a:solidFill>
                  <a:srgbClr val="007934"/>
                </a:solidFill>
                <a:latin typeface="Trebuchet MS"/>
                <a:cs typeface="Trebuchet MS"/>
              </a:rPr>
            </a:br>
            <a:r>
              <a:rPr lang="en-GB" sz="3100" b="1" dirty="0">
                <a:solidFill>
                  <a:srgbClr val="007934"/>
                </a:solidFill>
                <a:latin typeface="Trebuchet MS"/>
                <a:cs typeface="Trebuchet MS"/>
              </a:rPr>
              <a:t>Summary findings – Young people</a:t>
            </a:r>
            <a:br>
              <a:rPr lang="en-GB" b="1" dirty="0">
                <a:solidFill>
                  <a:srgbClr val="E73E97"/>
                </a:solidFill>
                <a:latin typeface="Trebuchet MS"/>
                <a:cs typeface="Trebuchet MS"/>
              </a:rPr>
            </a:br>
            <a:endParaRPr lang="en-US" dirty="0"/>
          </a:p>
        </p:txBody>
      </p:sp>
      <p:sp>
        <p:nvSpPr>
          <p:cNvPr id="3" name="Content Placeholder 2"/>
          <p:cNvSpPr>
            <a:spLocks noGrp="1"/>
          </p:cNvSpPr>
          <p:nvPr>
            <p:ph idx="4294967295"/>
          </p:nvPr>
        </p:nvSpPr>
        <p:spPr>
          <a:xfrm>
            <a:off x="457200" y="1599655"/>
            <a:ext cx="7970108" cy="4843403"/>
          </a:xfrm>
          <a:prstGeom prst="rect">
            <a:avLst/>
          </a:prstGeom>
        </p:spPr>
        <p:txBody>
          <a:bodyPr>
            <a:noAutofit/>
          </a:bodyPr>
          <a:lstStyle/>
          <a:p>
            <a:r>
              <a:rPr lang="en-US" sz="1600" dirty="0">
                <a:latin typeface="Trebuchet MS" panose="020B0703020202090204" pitchFamily="34" charset="0"/>
              </a:rPr>
              <a:t>Young people did not see the vaccine as something they needed or that was helpful or useful to them</a:t>
            </a:r>
          </a:p>
          <a:p>
            <a:r>
              <a:rPr lang="en-US" sz="1600" dirty="0">
                <a:latin typeface="Trebuchet MS" panose="020B0703020202090204" pitchFamily="34" charset="0"/>
              </a:rPr>
              <a:t>Those willing to have the vaccine were doing it to protect their family, older family members, clinically vulnerable, wider community “public good”; or because family members had had the vaccine and were OK which was reassuring, and family members encouraged them to have the vaccine</a:t>
            </a:r>
          </a:p>
          <a:p>
            <a:r>
              <a:rPr lang="en-US" sz="1600" dirty="0">
                <a:latin typeface="Trebuchet MS" panose="020B0703020202090204" pitchFamily="34" charset="0"/>
              </a:rPr>
              <a:t>Those not willing to have the vaccine felt they did not need it as they were young, healthy and had a strong immune system; they did not trust the vaccine; did not trust Government and media information on vaccine as they had their own agenda; and were adamant they would not have the vaccine and were not willing to change their minds</a:t>
            </a:r>
          </a:p>
          <a:p>
            <a:pPr fontAlgn="base"/>
            <a:r>
              <a:rPr lang="en-US" sz="1600" dirty="0">
                <a:latin typeface="Trebuchet MS" panose="020B0703020202090204" pitchFamily="34" charset="0"/>
              </a:rPr>
              <a:t>Travel was the one thing that would encourage young people unwilling to have the vaccine to have the vaccine – if they needed the vaccine to travel, they would have it</a:t>
            </a:r>
          </a:p>
          <a:p>
            <a:pPr fontAlgn="base"/>
            <a:r>
              <a:rPr lang="en-US" sz="1600" dirty="0">
                <a:latin typeface="Trebuchet MS" panose="020B0703020202090204" pitchFamily="34" charset="0"/>
              </a:rPr>
              <a:t>Whilst young people got a lot of information through social media and online; they trusted news (whilst appreciating media has an agenda), factual information (doctors, GPs, scientists, statistics), friends and family, and people who have had the vaccine </a:t>
            </a:r>
          </a:p>
          <a:p>
            <a:pPr marL="0" lvl="0" indent="0" fontAlgn="base">
              <a:buNone/>
            </a:pPr>
            <a:endParaRPr lang="en-US" sz="1600" dirty="0">
              <a:latin typeface="Trebuchet MS" panose="020B0703020202090204" pitchFamily="34" charset="0"/>
            </a:endParaRPr>
          </a:p>
          <a:p>
            <a:endParaRPr lang="en-US" sz="1600" dirty="0">
              <a:latin typeface="Trebuchet MS" panose="020B0703020202090204" pitchFamily="34" charset="0"/>
            </a:endParaRPr>
          </a:p>
          <a:p>
            <a:endParaRPr lang="en-US" sz="1600" dirty="0">
              <a:latin typeface="Trebuchet MS" panose="020B0703020202090204" pitchFamily="34" charset="0"/>
            </a:endParaRPr>
          </a:p>
          <a:p>
            <a:pPr marL="285750" indent="-285750">
              <a:buFont typeface="Arial" panose="020B0604020202020204" pitchFamily="34" charset="0"/>
              <a:buChar char="•"/>
            </a:pPr>
            <a:endParaRPr lang="en-GB" sz="1600" dirty="0">
              <a:latin typeface="Trebuchet MS"/>
              <a:cs typeface="Trebuchet MS"/>
            </a:endParaRPr>
          </a:p>
        </p:txBody>
      </p:sp>
    </p:spTree>
    <p:extLst>
      <p:ext uri="{BB962C8B-B14F-4D97-AF65-F5344CB8AC3E}">
        <p14:creationId xmlns:p14="http://schemas.microsoft.com/office/powerpoint/2010/main" val="402213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18702"/>
            <a:ext cx="8686800" cy="1307627"/>
          </a:xfrm>
          <a:prstGeom prst="rect">
            <a:avLst/>
          </a:prstGeom>
        </p:spPr>
        <p:txBody>
          <a:bodyPr>
            <a:normAutofit fontScale="90000"/>
          </a:bodyPr>
          <a:lstStyle/>
          <a:p>
            <a:pPr algn="l"/>
            <a:r>
              <a:rPr lang="en-GB" sz="3100" b="1" dirty="0">
                <a:solidFill>
                  <a:srgbClr val="007934"/>
                </a:solidFill>
                <a:latin typeface="Trebuchet MS"/>
                <a:cs typeface="Trebuchet MS"/>
              </a:rPr>
              <a:t>Vaccine Survey: Phase 2</a:t>
            </a:r>
            <a:br>
              <a:rPr lang="en-GB" sz="3100" b="1" dirty="0">
                <a:solidFill>
                  <a:srgbClr val="007934"/>
                </a:solidFill>
                <a:latin typeface="Trebuchet MS"/>
                <a:cs typeface="Trebuchet MS"/>
              </a:rPr>
            </a:br>
            <a:r>
              <a:rPr lang="en-GB" sz="3100" b="1" dirty="0">
                <a:solidFill>
                  <a:srgbClr val="007934"/>
                </a:solidFill>
                <a:latin typeface="Trebuchet MS"/>
                <a:cs typeface="Trebuchet MS"/>
              </a:rPr>
              <a:t>Interim findings – Eastern European </a:t>
            </a:r>
            <a:br>
              <a:rPr lang="en-GB" b="1" dirty="0">
                <a:solidFill>
                  <a:srgbClr val="E73E97"/>
                </a:solidFill>
                <a:latin typeface="Trebuchet MS"/>
                <a:cs typeface="Trebuchet MS"/>
              </a:rPr>
            </a:br>
            <a:endParaRPr lang="en-US" dirty="0"/>
          </a:p>
        </p:txBody>
      </p:sp>
      <p:sp>
        <p:nvSpPr>
          <p:cNvPr id="3" name="Content Placeholder 2"/>
          <p:cNvSpPr>
            <a:spLocks noGrp="1"/>
          </p:cNvSpPr>
          <p:nvPr>
            <p:ph idx="4294967295"/>
          </p:nvPr>
        </p:nvSpPr>
        <p:spPr>
          <a:xfrm>
            <a:off x="457200" y="1592697"/>
            <a:ext cx="7970108" cy="4843403"/>
          </a:xfrm>
          <a:prstGeom prst="rect">
            <a:avLst/>
          </a:prstGeom>
        </p:spPr>
        <p:txBody>
          <a:bodyPr>
            <a:noAutofit/>
          </a:bodyPr>
          <a:lstStyle/>
          <a:p>
            <a:r>
              <a:rPr lang="en-GB" sz="1600" dirty="0">
                <a:latin typeface="Trebuchet MS" panose="020B0703020202090204" pitchFamily="34" charset="0"/>
              </a:rPr>
              <a:t>Real anxiety and worry about the vaccine - Is it safe? Has it been tested properly? Side effects? Long-term effects? Pros and cons of different vaccines?</a:t>
            </a:r>
          </a:p>
          <a:p>
            <a:r>
              <a:rPr lang="en-GB" sz="1600" dirty="0">
                <a:latin typeface="Trebuchet MS" panose="020B0703020202090204" pitchFamily="34" charset="0"/>
              </a:rPr>
              <a:t>Wanting to “wait and see” if it is safe – delaying having the vaccine until others have had the vaccine and you can see how they get on </a:t>
            </a:r>
          </a:p>
          <a:p>
            <a:r>
              <a:rPr lang="en-GB" sz="1600" dirty="0">
                <a:latin typeface="Trebuchet MS" panose="020B0703020202090204" pitchFamily="34" charset="0"/>
              </a:rPr>
              <a:t>Even after having the vaccine you can still get Covid-19, get very sick, be in hospital and die so what’s the point?</a:t>
            </a:r>
          </a:p>
          <a:p>
            <a:r>
              <a:rPr lang="en-GB" sz="1600" dirty="0">
                <a:latin typeface="Trebuchet MS" panose="020B0703020202090204" pitchFamily="34" charset="0"/>
              </a:rPr>
              <a:t>I am healthy and taking precautions (</a:t>
            </a:r>
            <a:r>
              <a:rPr lang="en-GB" sz="1600" dirty="0" err="1">
                <a:latin typeface="Trebuchet MS" panose="020B0703020202090204" pitchFamily="34" charset="0"/>
              </a:rPr>
              <a:t>eg</a:t>
            </a:r>
            <a:r>
              <a:rPr lang="en-GB" sz="1600" dirty="0">
                <a:latin typeface="Trebuchet MS" panose="020B0703020202090204" pitchFamily="34" charset="0"/>
              </a:rPr>
              <a:t> sanitising hands, wearing mask, practising social distancing) so why do I need a vaccine?</a:t>
            </a:r>
          </a:p>
          <a:p>
            <a:pPr fontAlgn="base"/>
            <a:r>
              <a:rPr lang="en-GB" sz="1600" dirty="0">
                <a:latin typeface="Trebuchet MS" panose="020B0703020202090204" pitchFamily="34" charset="0"/>
              </a:rPr>
              <a:t>Family is a real motivating factor for getting the vaccine: Wanting to protect the family, Not wanting the family to get sick, Needing to be well to care for the family, Children at school and people at school getting sick with Covid-19, Being able to see grandchildren, Family members having the vaccine and having a positive experience</a:t>
            </a:r>
          </a:p>
          <a:p>
            <a:r>
              <a:rPr lang="en-GB" sz="1600" dirty="0">
                <a:latin typeface="Trebuchet MS" panose="020B0703020202090204" pitchFamily="34" charset="0"/>
              </a:rPr>
              <a:t>Other key reasons for having the vaccine: Work, Commuting, Wanting to go out and about again, Being clinically vulnerable, Prevents serious illness and death, Protecting wider community</a:t>
            </a:r>
          </a:p>
          <a:p>
            <a:pPr lvl="2"/>
            <a:endParaRPr lang="en-GB" sz="1600" dirty="0">
              <a:latin typeface="Trebuchet MS" panose="020B0703020202090204" pitchFamily="34" charset="0"/>
            </a:endParaRPr>
          </a:p>
          <a:p>
            <a:pPr marL="285750" indent="-285750">
              <a:buFont typeface="Arial" panose="020B0604020202020204" pitchFamily="34" charset="0"/>
              <a:buChar char="•"/>
            </a:pPr>
            <a:endParaRPr lang="en-GB" sz="1600" dirty="0">
              <a:latin typeface="Trebuchet MS"/>
              <a:cs typeface="Trebuchet MS"/>
            </a:endParaRPr>
          </a:p>
        </p:txBody>
      </p:sp>
    </p:spTree>
    <p:extLst>
      <p:ext uri="{BB962C8B-B14F-4D97-AF65-F5344CB8AC3E}">
        <p14:creationId xmlns:p14="http://schemas.microsoft.com/office/powerpoint/2010/main" val="98253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635714-FBA5-F148-A295-E538342A32AF}"/>
              </a:ext>
            </a:extLst>
          </p:cNvPr>
          <p:cNvSpPr txBox="1"/>
          <p:nvPr/>
        </p:nvSpPr>
        <p:spPr>
          <a:xfrm>
            <a:off x="6635578" y="543697"/>
            <a:ext cx="184731" cy="369332"/>
          </a:xfrm>
          <a:prstGeom prst="rect">
            <a:avLst/>
          </a:prstGeom>
          <a:noFill/>
        </p:spPr>
        <p:txBody>
          <a:bodyPr wrap="none" rtlCol="0">
            <a:spAutoFit/>
          </a:bodyPr>
          <a:lstStyle/>
          <a:p>
            <a:endParaRPr lang="en-US" dirty="0"/>
          </a:p>
        </p:txBody>
      </p:sp>
      <p:pic>
        <p:nvPicPr>
          <p:cNvPr id="4" name="Picture 3" descr="Text, application&#10;&#10;Description automatically generated">
            <a:extLst>
              <a:ext uri="{FF2B5EF4-FFF2-40B4-BE49-F238E27FC236}">
                <a16:creationId xmlns:a16="http://schemas.microsoft.com/office/drawing/2014/main" id="{F46BAF77-27F8-EA42-A9A1-3B3AA18A1DEB}"/>
              </a:ext>
            </a:extLst>
          </p:cNvPr>
          <p:cNvPicPr>
            <a:picLocks noChangeAspect="1"/>
          </p:cNvPicPr>
          <p:nvPr/>
        </p:nvPicPr>
        <p:blipFill>
          <a:blip r:embed="rId3"/>
          <a:stretch>
            <a:fillRect/>
          </a:stretch>
        </p:blipFill>
        <p:spPr>
          <a:xfrm>
            <a:off x="0" y="0"/>
            <a:ext cx="9144000" cy="6858000"/>
          </a:xfrm>
          <a:prstGeom prst="rect">
            <a:avLst/>
          </a:prstGeom>
        </p:spPr>
      </p:pic>
      <p:pic>
        <p:nvPicPr>
          <p:cNvPr id="8" name="Picture 7" descr="Graphical user interface&#10;&#10;Description automatically generated">
            <a:extLst>
              <a:ext uri="{FF2B5EF4-FFF2-40B4-BE49-F238E27FC236}">
                <a16:creationId xmlns:a16="http://schemas.microsoft.com/office/drawing/2014/main" id="{195FFCD8-09BA-5D46-B719-B02B4E44326B}"/>
              </a:ext>
            </a:extLst>
          </p:cNvPr>
          <p:cNvPicPr>
            <a:picLocks noChangeAspect="1"/>
          </p:cNvPicPr>
          <p:nvPr/>
        </p:nvPicPr>
        <p:blipFill>
          <a:blip r:embed="rId4"/>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D295F316-F0D6-344B-B2CD-0F23389399DD}"/>
              </a:ext>
            </a:extLst>
          </p:cNvPr>
          <p:cNvSpPr txBox="1"/>
          <p:nvPr/>
        </p:nvSpPr>
        <p:spPr>
          <a:xfrm>
            <a:off x="0" y="4383617"/>
            <a:ext cx="9144000" cy="523220"/>
          </a:xfrm>
          <a:prstGeom prst="rect">
            <a:avLst/>
          </a:prstGeom>
          <a:noFill/>
        </p:spPr>
        <p:txBody>
          <a:bodyPr wrap="square" rtlCol="0">
            <a:spAutoFit/>
          </a:bodyPr>
          <a:lstStyle/>
          <a:p>
            <a:pPr algn="ctr"/>
            <a:r>
              <a:rPr lang="en-US" sz="2800" b="1" i="0" dirty="0">
                <a:solidFill>
                  <a:srgbClr val="007934"/>
                </a:solidFill>
                <a:latin typeface="Trebuchet MS" panose="020B0703020202090204" pitchFamily="34" charset="0"/>
              </a:rPr>
              <a:t>Phase 2 – July 2021</a:t>
            </a:r>
          </a:p>
        </p:txBody>
      </p:sp>
    </p:spTree>
    <p:extLst>
      <p:ext uri="{BB962C8B-B14F-4D97-AF65-F5344CB8AC3E}">
        <p14:creationId xmlns:p14="http://schemas.microsoft.com/office/powerpoint/2010/main" val="43059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59215"/>
            <a:ext cx="4749800" cy="1307627"/>
          </a:xfrm>
          <a:prstGeom prst="rect">
            <a:avLst/>
          </a:prstGeom>
        </p:spPr>
        <p:txBody>
          <a:bodyPr>
            <a:normAutofit/>
          </a:bodyPr>
          <a:lstStyle/>
          <a:p>
            <a:pPr algn="l"/>
            <a:r>
              <a:rPr lang="en-GB" sz="2800" b="1" dirty="0">
                <a:solidFill>
                  <a:srgbClr val="007934"/>
                </a:solidFill>
                <a:latin typeface="Trebuchet MS"/>
                <a:cs typeface="Trebuchet MS"/>
              </a:rPr>
              <a:t>Vaccine Survey: Phase 1</a:t>
            </a:r>
            <a:br>
              <a:rPr lang="en-GB" b="1" dirty="0">
                <a:solidFill>
                  <a:srgbClr val="E73E97"/>
                </a:solidFill>
                <a:latin typeface="Trebuchet MS"/>
                <a:cs typeface="Trebuchet MS"/>
              </a:rPr>
            </a:br>
            <a:endParaRPr lang="en-US" dirty="0"/>
          </a:p>
        </p:txBody>
      </p:sp>
      <p:sp>
        <p:nvSpPr>
          <p:cNvPr id="3" name="Content Placeholder 2"/>
          <p:cNvSpPr>
            <a:spLocks noGrp="1"/>
          </p:cNvSpPr>
          <p:nvPr>
            <p:ph idx="4294967295"/>
          </p:nvPr>
        </p:nvSpPr>
        <p:spPr>
          <a:xfrm>
            <a:off x="457200" y="1007298"/>
            <a:ext cx="8093676" cy="4843403"/>
          </a:xfrm>
          <a:prstGeom prst="rect">
            <a:avLst/>
          </a:prstGeom>
        </p:spPr>
        <p:txBody>
          <a:bodyPr>
            <a:noAutofit/>
          </a:bodyPr>
          <a:lstStyle/>
          <a:p>
            <a:r>
              <a:rPr lang="en-GB" sz="1600" dirty="0">
                <a:latin typeface="Trebuchet MS"/>
                <a:cs typeface="Trebuchet MS"/>
              </a:rPr>
              <a:t>Online survey exploring Haringey residents’ attitudes to the Covid-19 vaccine:</a:t>
            </a:r>
          </a:p>
          <a:p>
            <a:pPr lvl="1"/>
            <a:r>
              <a:rPr lang="en-GB" sz="1600" dirty="0">
                <a:latin typeface="Trebuchet MS"/>
                <a:cs typeface="Trebuchet MS"/>
              </a:rPr>
              <a:t>Whether people were planning to have the vaccine, </a:t>
            </a:r>
          </a:p>
          <a:p>
            <a:pPr lvl="1"/>
            <a:r>
              <a:rPr lang="en-GB" sz="1600" dirty="0">
                <a:latin typeface="Trebuchet MS"/>
                <a:cs typeface="Trebuchet MS"/>
              </a:rPr>
              <a:t>Their motivations for having the vaccine, and </a:t>
            </a:r>
          </a:p>
          <a:p>
            <a:pPr lvl="1"/>
            <a:r>
              <a:rPr lang="en-GB" sz="1600" dirty="0">
                <a:latin typeface="Trebuchet MS"/>
                <a:cs typeface="Trebuchet MS"/>
              </a:rPr>
              <a:t>Their concerns and anxieties about the vaccine</a:t>
            </a:r>
          </a:p>
          <a:p>
            <a:pPr marL="285750" indent="-285750">
              <a:buFont typeface="Arial" panose="020B0604020202020204" pitchFamily="34" charset="0"/>
              <a:buChar char="•"/>
            </a:pPr>
            <a:endParaRPr lang="en-GB" sz="1600" dirty="0">
              <a:latin typeface="Trebuchet MS"/>
              <a:cs typeface="Trebuchet MS"/>
            </a:endParaRPr>
          </a:p>
          <a:p>
            <a:pPr marL="285750" indent="-285750">
              <a:buFont typeface="Arial" panose="020B0604020202020204" pitchFamily="34" charset="0"/>
              <a:buChar char="•"/>
            </a:pPr>
            <a:r>
              <a:rPr lang="en-GB" sz="1600" dirty="0">
                <a:latin typeface="Trebuchet MS"/>
                <a:cs typeface="Trebuchet MS"/>
              </a:rPr>
              <a:t>Survey ran throughout January and February 2021, when the vaccine was first being rolled out to older people </a:t>
            </a:r>
          </a:p>
          <a:p>
            <a:pPr marL="285750" indent="-285750">
              <a:buFont typeface="Arial" panose="020B0604020202020204" pitchFamily="34" charset="0"/>
              <a:buChar char="•"/>
            </a:pPr>
            <a:endParaRPr lang="en-GB" sz="1600" dirty="0">
              <a:latin typeface="Trebuchet MS"/>
              <a:cs typeface="Trebuchet MS"/>
            </a:endParaRPr>
          </a:p>
          <a:p>
            <a:pPr marL="285750" indent="-285750">
              <a:buFont typeface="Arial" panose="020B0604020202020204" pitchFamily="34" charset="0"/>
              <a:buChar char="•"/>
            </a:pPr>
            <a:r>
              <a:rPr lang="en-GB" sz="1600" dirty="0">
                <a:latin typeface="Trebuchet MS"/>
                <a:cs typeface="Trebuchet MS"/>
              </a:rPr>
              <a:t>445 respondents – mix of gender, age, ethnicity, ward </a:t>
            </a:r>
          </a:p>
          <a:p>
            <a:pPr marL="285750" indent="-285750">
              <a:buFont typeface="Arial" panose="020B0604020202020204" pitchFamily="34" charset="0"/>
              <a:buChar char="•"/>
            </a:pPr>
            <a:endParaRPr lang="en-GB" sz="1600" dirty="0">
              <a:latin typeface="Trebuchet MS"/>
              <a:cs typeface="Trebuchet MS"/>
            </a:endParaRPr>
          </a:p>
          <a:p>
            <a:pPr marL="285750" indent="-285750">
              <a:buFont typeface="Arial" panose="020B0604020202020204" pitchFamily="34" charset="0"/>
              <a:buChar char="•"/>
            </a:pPr>
            <a:r>
              <a:rPr lang="en-GB" sz="1600" dirty="0">
                <a:latin typeface="Trebuchet MS"/>
                <a:cs typeface="Trebuchet MS"/>
              </a:rPr>
              <a:t>Significant variation in vaccine hesitancy amongst Haringey’s diverse communities, with ethnic minorities (people of colour) and especially Black communities being much more hesitant about having the vaccine </a:t>
            </a:r>
          </a:p>
          <a:p>
            <a:pPr marL="285750" indent="-285750">
              <a:buFont typeface="Arial" panose="020B0604020202020204" pitchFamily="34" charset="0"/>
              <a:buChar char="•"/>
            </a:pPr>
            <a:endParaRPr lang="en-GB" sz="1600" dirty="0">
              <a:latin typeface="Trebuchet MS"/>
              <a:cs typeface="Trebuchet MS"/>
            </a:endParaRPr>
          </a:p>
          <a:p>
            <a:pPr marL="285750" indent="-285750">
              <a:buFont typeface="Arial" panose="020B0604020202020204" pitchFamily="34" charset="0"/>
              <a:buChar char="•"/>
            </a:pPr>
            <a:r>
              <a:rPr lang="en-GB" sz="1600" dirty="0">
                <a:latin typeface="Trebuchet MS"/>
                <a:cs typeface="Trebuchet MS"/>
              </a:rPr>
              <a:t>Our findings helped shape communications and engagement around the Covid-19 vaccine, identifying communities where more work needed to be done to encourage people to take up the vaccine:</a:t>
            </a:r>
          </a:p>
          <a:p>
            <a:pPr marL="685800" lvl="1">
              <a:buFont typeface="Arial" panose="020B0604020202020204" pitchFamily="34" charset="0"/>
              <a:buChar char="•"/>
            </a:pPr>
            <a:r>
              <a:rPr lang="en-GB" sz="1600" dirty="0">
                <a:latin typeface="Trebuchet MS"/>
                <a:cs typeface="Trebuchet MS"/>
              </a:rPr>
              <a:t>Walk-in/pop-up clinics in community venues, translating information into community languages, link workers engaging with specific communities </a:t>
            </a:r>
          </a:p>
          <a:p>
            <a:pPr marL="285750" indent="-285750">
              <a:buFont typeface="Arial" panose="020B0604020202020204" pitchFamily="34" charset="0"/>
              <a:buChar char="•"/>
            </a:pPr>
            <a:endParaRPr lang="en-GB" sz="1600" dirty="0">
              <a:latin typeface="Trebuchet MS"/>
              <a:cs typeface="Trebuchet MS"/>
            </a:endParaRPr>
          </a:p>
        </p:txBody>
      </p:sp>
      <p:sp>
        <p:nvSpPr>
          <p:cNvPr id="5" name="TextBox 4">
            <a:extLst>
              <a:ext uri="{FF2B5EF4-FFF2-40B4-BE49-F238E27FC236}">
                <a16:creationId xmlns:a16="http://schemas.microsoft.com/office/drawing/2014/main" id="{46635714-FBA5-F148-A295-E538342A32AF}"/>
              </a:ext>
            </a:extLst>
          </p:cNvPr>
          <p:cNvSpPr txBox="1"/>
          <p:nvPr/>
        </p:nvSpPr>
        <p:spPr>
          <a:xfrm>
            <a:off x="6635578" y="54369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3826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39331"/>
            <a:ext cx="4749800" cy="1307627"/>
          </a:xfrm>
          <a:prstGeom prst="rect">
            <a:avLst/>
          </a:prstGeom>
        </p:spPr>
        <p:txBody>
          <a:bodyPr>
            <a:normAutofit/>
          </a:bodyPr>
          <a:lstStyle/>
          <a:p>
            <a:pPr algn="l"/>
            <a:r>
              <a:rPr lang="en-GB" sz="2800" b="1" dirty="0">
                <a:solidFill>
                  <a:srgbClr val="007934"/>
                </a:solidFill>
                <a:latin typeface="Trebuchet MS"/>
                <a:cs typeface="Trebuchet MS"/>
              </a:rPr>
              <a:t>Vaccine Survey: Phase 2</a:t>
            </a:r>
            <a:br>
              <a:rPr lang="en-GB" b="1" dirty="0">
                <a:solidFill>
                  <a:srgbClr val="E73E97"/>
                </a:solidFill>
                <a:latin typeface="Trebuchet MS"/>
                <a:cs typeface="Trebuchet MS"/>
              </a:rPr>
            </a:br>
            <a:endParaRPr lang="en-US" dirty="0"/>
          </a:p>
        </p:txBody>
      </p:sp>
      <p:sp>
        <p:nvSpPr>
          <p:cNvPr id="3" name="Content Placeholder 2"/>
          <p:cNvSpPr>
            <a:spLocks noGrp="1"/>
          </p:cNvSpPr>
          <p:nvPr>
            <p:ph idx="4294967295"/>
          </p:nvPr>
        </p:nvSpPr>
        <p:spPr>
          <a:xfrm>
            <a:off x="457200" y="1596078"/>
            <a:ext cx="7970108" cy="4843403"/>
          </a:xfrm>
          <a:prstGeom prst="rect">
            <a:avLst/>
          </a:prstGeom>
        </p:spPr>
        <p:txBody>
          <a:bodyPr>
            <a:noAutofit/>
          </a:bodyPr>
          <a:lstStyle/>
          <a:p>
            <a:r>
              <a:rPr lang="en-GB" sz="1600" dirty="0">
                <a:latin typeface="Trebuchet MS"/>
                <a:cs typeface="Trebuchet MS"/>
              </a:rPr>
              <a:t>Follow-up work (focus groups and 1-2-1 phone interviews) with communities who were more vaccine hesitant to explore what was holding them back and whether they would be willing to change their minds</a:t>
            </a:r>
          </a:p>
          <a:p>
            <a:endParaRPr lang="en-GB" sz="1600" dirty="0">
              <a:latin typeface="Trebuchet MS"/>
              <a:cs typeface="Trebuchet MS"/>
            </a:endParaRPr>
          </a:p>
          <a:p>
            <a:r>
              <a:rPr lang="en-GB" sz="1600" dirty="0">
                <a:latin typeface="Trebuchet MS"/>
                <a:cs typeface="Trebuchet MS"/>
              </a:rPr>
              <a:t>Four communities:</a:t>
            </a:r>
          </a:p>
          <a:p>
            <a:pPr marL="800100" lvl="1" indent="-342900">
              <a:buFont typeface="+mj-lt"/>
              <a:buAutoNum type="arabicPeriod"/>
            </a:pPr>
            <a:r>
              <a:rPr lang="en-GB" sz="1600" dirty="0">
                <a:latin typeface="Trebuchet MS"/>
                <a:cs typeface="Trebuchet MS"/>
              </a:rPr>
              <a:t>Young people – only three 18 to 24 year olds completed our online survey and the vaccine rollout would be reaching young people in the Summer</a:t>
            </a:r>
          </a:p>
          <a:p>
            <a:pPr marL="800100" lvl="1" indent="-342900">
              <a:buFont typeface="+mj-lt"/>
              <a:buAutoNum type="arabicPeriod"/>
            </a:pPr>
            <a:r>
              <a:rPr lang="en-GB" sz="1600" dirty="0">
                <a:latin typeface="Trebuchet MS"/>
                <a:cs typeface="Trebuchet MS"/>
              </a:rPr>
              <a:t>Eastern European – we had no responses to our online survey from these communities  </a:t>
            </a:r>
          </a:p>
          <a:p>
            <a:pPr marL="800100" lvl="1" indent="-342900">
              <a:buFont typeface="+mj-lt"/>
              <a:buAutoNum type="arabicPeriod"/>
            </a:pPr>
            <a:r>
              <a:rPr lang="en-GB" sz="1600" dirty="0">
                <a:latin typeface="Trebuchet MS"/>
                <a:cs typeface="Trebuchet MS"/>
              </a:rPr>
              <a:t>Black African – Black communities had been highlighted as much more vaccine hesitant through our online survey</a:t>
            </a:r>
          </a:p>
          <a:p>
            <a:pPr marL="800100" lvl="1" indent="-342900">
              <a:buFont typeface="+mj-lt"/>
              <a:buAutoNum type="arabicPeriod"/>
            </a:pPr>
            <a:r>
              <a:rPr lang="en-GB" sz="1600" dirty="0">
                <a:latin typeface="Trebuchet MS"/>
                <a:cs typeface="Trebuchet MS"/>
              </a:rPr>
              <a:t>Black Caribbean – Black communities had been highlighted as much more vaccine hesitant through our online survey </a:t>
            </a:r>
          </a:p>
          <a:p>
            <a:pPr lvl="1"/>
            <a:endParaRPr lang="en-GB" sz="1600" dirty="0">
              <a:latin typeface="Trebuchet MS"/>
              <a:cs typeface="Trebuchet MS"/>
            </a:endParaRPr>
          </a:p>
          <a:p>
            <a:r>
              <a:rPr lang="en-GB" sz="1600" dirty="0">
                <a:latin typeface="Trebuchet MS"/>
                <a:cs typeface="Trebuchet MS"/>
              </a:rPr>
              <a:t>Today: Presenting our findings on young people (this work is complete) and Eastern European communities (interim findings)</a:t>
            </a:r>
          </a:p>
          <a:p>
            <a:pPr marL="285750" indent="-285750">
              <a:buFont typeface="Arial" panose="020B0604020202020204" pitchFamily="34" charset="0"/>
              <a:buChar char="•"/>
            </a:pPr>
            <a:endParaRPr lang="en-GB" sz="1600" dirty="0">
              <a:latin typeface="Trebuchet MS"/>
              <a:cs typeface="Trebuchet MS"/>
            </a:endParaRPr>
          </a:p>
        </p:txBody>
      </p:sp>
    </p:spTree>
    <p:extLst>
      <p:ext uri="{BB962C8B-B14F-4D97-AF65-F5344CB8AC3E}">
        <p14:creationId xmlns:p14="http://schemas.microsoft.com/office/powerpoint/2010/main" val="33306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62314"/>
            <a:ext cx="4749800" cy="704335"/>
          </a:xfrm>
          <a:prstGeom prst="rect">
            <a:avLst/>
          </a:prstGeom>
        </p:spPr>
        <p:txBody>
          <a:bodyPr>
            <a:normAutofit fontScale="90000"/>
          </a:bodyPr>
          <a:lstStyle/>
          <a:p>
            <a:pPr algn="l"/>
            <a:br>
              <a:rPr lang="en-GB" sz="3100" b="1" dirty="0">
                <a:solidFill>
                  <a:srgbClr val="007934"/>
                </a:solidFill>
                <a:latin typeface="Trebuchet MS"/>
                <a:cs typeface="Trebuchet MS"/>
              </a:rPr>
            </a:br>
            <a:r>
              <a:rPr lang="en-GB" sz="3100" b="1" dirty="0">
                <a:solidFill>
                  <a:srgbClr val="007934"/>
                </a:solidFill>
                <a:latin typeface="Trebuchet MS"/>
                <a:cs typeface="Trebuchet MS"/>
              </a:rPr>
              <a:t>Key Topics / Themes </a:t>
            </a:r>
            <a:endParaRPr lang="en-US" sz="3100" dirty="0"/>
          </a:p>
        </p:txBody>
      </p:sp>
      <p:sp>
        <p:nvSpPr>
          <p:cNvPr id="3" name="Content Placeholder 2"/>
          <p:cNvSpPr>
            <a:spLocks noGrp="1"/>
          </p:cNvSpPr>
          <p:nvPr>
            <p:ph idx="4294967295"/>
          </p:nvPr>
        </p:nvSpPr>
        <p:spPr>
          <a:xfrm>
            <a:off x="457200" y="1596430"/>
            <a:ext cx="7800854" cy="4843403"/>
          </a:xfrm>
          <a:prstGeom prst="rect">
            <a:avLst/>
          </a:prstGeom>
        </p:spPr>
        <p:txBody>
          <a:bodyPr>
            <a:noAutofit/>
          </a:bodyPr>
          <a:lstStyle/>
          <a:p>
            <a:pPr lvl="0" fontAlgn="base"/>
            <a:r>
              <a:rPr lang="en-US" sz="1600" dirty="0">
                <a:latin typeface="Trebuchet MS" panose="020B0703020202090204" pitchFamily="34" charset="0"/>
              </a:rPr>
              <a:t>Vaccine Hesitancy</a:t>
            </a:r>
          </a:p>
          <a:p>
            <a:pPr lvl="1" fontAlgn="base"/>
            <a:r>
              <a:rPr lang="en-US" sz="1600" dirty="0">
                <a:latin typeface="Trebuchet MS" panose="020B0703020202090204" pitchFamily="34" charset="0"/>
              </a:rPr>
              <a:t>If you are not planning to have the vaccine/are unsure about having the vaccine - W</a:t>
            </a:r>
            <a:r>
              <a:rPr lang="en-GB" sz="1600" dirty="0" err="1">
                <a:latin typeface="Trebuchet MS" panose="020B0703020202090204" pitchFamily="34" charset="0"/>
              </a:rPr>
              <a:t>hy</a:t>
            </a:r>
            <a:r>
              <a:rPr lang="en-GB" sz="1600" dirty="0">
                <a:latin typeface="Trebuchet MS" panose="020B0703020202090204" pitchFamily="34" charset="0"/>
              </a:rPr>
              <a:t> is that? K</a:t>
            </a:r>
            <a:r>
              <a:rPr lang="en-US" sz="1600" dirty="0" err="1">
                <a:latin typeface="Trebuchet MS" panose="020B0703020202090204" pitchFamily="34" charset="0"/>
              </a:rPr>
              <a:t>ey</a:t>
            </a:r>
            <a:r>
              <a:rPr lang="en-US" sz="1600" dirty="0">
                <a:latin typeface="Trebuchet MS" panose="020B0703020202090204" pitchFamily="34" charset="0"/>
              </a:rPr>
              <a:t> reasons stopping you having the vaccine?</a:t>
            </a:r>
            <a:r>
              <a:rPr lang="en-GB" sz="1600" dirty="0">
                <a:latin typeface="Trebuchet MS" panose="020B0703020202090204" pitchFamily="34" charset="0"/>
              </a:rPr>
              <a:t>  </a:t>
            </a:r>
          </a:p>
          <a:p>
            <a:pPr lvl="1" fontAlgn="base"/>
            <a:r>
              <a:rPr lang="en-US" sz="1600" dirty="0">
                <a:latin typeface="Trebuchet MS" panose="020B0703020202090204" pitchFamily="34" charset="0"/>
              </a:rPr>
              <a:t>Are you willing to change your mind?</a:t>
            </a:r>
            <a:r>
              <a:rPr lang="en-GB" sz="1600" dirty="0">
                <a:latin typeface="Trebuchet MS" panose="020B0703020202090204" pitchFamily="34" charset="0"/>
              </a:rPr>
              <a:t> </a:t>
            </a:r>
            <a:r>
              <a:rPr lang="en-US" sz="1600" dirty="0">
                <a:latin typeface="Trebuchet MS" panose="020B0703020202090204" pitchFamily="34" charset="0"/>
              </a:rPr>
              <a:t>What would make you change your mind and encourage you to have the vaccine?</a:t>
            </a:r>
            <a:r>
              <a:rPr lang="en-GB" sz="1600" dirty="0">
                <a:latin typeface="Trebuchet MS" panose="020B0703020202090204" pitchFamily="34" charset="0"/>
              </a:rPr>
              <a:t> </a:t>
            </a:r>
          </a:p>
          <a:p>
            <a:pPr marL="0" lvl="0" indent="0" fontAlgn="base">
              <a:buNone/>
            </a:pPr>
            <a:endParaRPr lang="en-GB" sz="1600" dirty="0">
              <a:latin typeface="Trebuchet MS" panose="020B0703020202090204" pitchFamily="34" charset="0"/>
            </a:endParaRPr>
          </a:p>
          <a:p>
            <a:pPr lvl="0" fontAlgn="base"/>
            <a:r>
              <a:rPr lang="en-US" sz="1600" dirty="0">
                <a:latin typeface="Trebuchet MS" panose="020B0703020202090204" pitchFamily="34" charset="0"/>
              </a:rPr>
              <a:t>Other considerations</a:t>
            </a:r>
          </a:p>
          <a:p>
            <a:pPr lvl="1" fontAlgn="base"/>
            <a:r>
              <a:rPr lang="en-US" sz="1600" dirty="0">
                <a:latin typeface="Trebuchet MS" panose="020B0703020202090204" pitchFamily="34" charset="0"/>
              </a:rPr>
              <a:t>Family </a:t>
            </a:r>
          </a:p>
          <a:p>
            <a:pPr lvl="1" fontAlgn="base"/>
            <a:r>
              <a:rPr lang="en-US" sz="1600" dirty="0">
                <a:latin typeface="Trebuchet MS" panose="020B0703020202090204" pitchFamily="34" charset="0"/>
              </a:rPr>
              <a:t>Travel  </a:t>
            </a:r>
            <a:r>
              <a:rPr lang="en-GB" sz="1600" dirty="0">
                <a:latin typeface="Trebuchet MS" panose="020B0703020202090204" pitchFamily="34" charset="0"/>
              </a:rPr>
              <a:t>   </a:t>
            </a:r>
          </a:p>
          <a:p>
            <a:pPr marL="457200" lvl="1" indent="0" fontAlgn="base">
              <a:buNone/>
            </a:pPr>
            <a:endParaRPr lang="en-GB" sz="1600" dirty="0">
              <a:latin typeface="Trebuchet MS" panose="020B0703020202090204" pitchFamily="34" charset="0"/>
            </a:endParaRPr>
          </a:p>
          <a:p>
            <a:pPr lvl="0" fontAlgn="base"/>
            <a:r>
              <a:rPr lang="en-GB" sz="1600" dirty="0">
                <a:latin typeface="Trebuchet MS" panose="020B0703020202090204" pitchFamily="34" charset="0"/>
              </a:rPr>
              <a:t> Information</a:t>
            </a:r>
          </a:p>
          <a:p>
            <a:pPr lvl="1" fontAlgn="base"/>
            <a:r>
              <a:rPr lang="en-US" sz="1600" dirty="0">
                <a:latin typeface="Trebuchet MS" panose="020B0703020202090204" pitchFamily="34" charset="0"/>
              </a:rPr>
              <a:t>Where have you seen/where do you get information on Covid-19?</a:t>
            </a:r>
          </a:p>
          <a:p>
            <a:pPr lvl="1" fontAlgn="base"/>
            <a:r>
              <a:rPr lang="en-US" sz="1600" dirty="0">
                <a:latin typeface="Trebuchet MS" panose="020B0703020202090204" pitchFamily="34" charset="0"/>
              </a:rPr>
              <a:t>Who do you trust for reliable information on Covid-19? </a:t>
            </a:r>
          </a:p>
          <a:p>
            <a:pPr lvl="1" fontAlgn="base"/>
            <a:r>
              <a:rPr lang="en-US" sz="1600" dirty="0">
                <a:latin typeface="Trebuchet MS" panose="020B0703020202090204" pitchFamily="34" charset="0"/>
              </a:rPr>
              <a:t>What further information/support do you want/need which would make you more likely to have the vaccine?</a:t>
            </a:r>
            <a:r>
              <a:rPr lang="en-GB" sz="1600" dirty="0">
                <a:latin typeface="Trebuchet MS" panose="020B0703020202090204" pitchFamily="34" charset="0"/>
              </a:rPr>
              <a:t>   </a:t>
            </a:r>
          </a:p>
          <a:p>
            <a:pPr marL="0" lvl="0" indent="0" fontAlgn="base">
              <a:buNone/>
            </a:pPr>
            <a:r>
              <a:rPr lang="en-GB" sz="1600" dirty="0">
                <a:latin typeface="Trebuchet MS" panose="020B0703020202090204" pitchFamily="34" charset="0"/>
              </a:rPr>
              <a:t> </a:t>
            </a:r>
            <a:endParaRPr lang="en-GB" sz="1600" dirty="0">
              <a:latin typeface="Trebuchet MS"/>
              <a:cs typeface="Trebuchet MS"/>
            </a:endParaRPr>
          </a:p>
        </p:txBody>
      </p:sp>
    </p:spTree>
    <p:extLst>
      <p:ext uri="{BB962C8B-B14F-4D97-AF65-F5344CB8AC3E}">
        <p14:creationId xmlns:p14="http://schemas.microsoft.com/office/powerpoint/2010/main" val="403477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70028"/>
            <a:ext cx="5931243" cy="704335"/>
          </a:xfrm>
          <a:prstGeom prst="rect">
            <a:avLst/>
          </a:prstGeom>
        </p:spPr>
        <p:txBody>
          <a:bodyPr>
            <a:normAutofit/>
          </a:bodyPr>
          <a:lstStyle/>
          <a:p>
            <a:pPr algn="l"/>
            <a:r>
              <a:rPr lang="en-GB" sz="2800" b="1" dirty="0">
                <a:solidFill>
                  <a:srgbClr val="007934"/>
                </a:solidFill>
                <a:latin typeface="Trebuchet MS"/>
                <a:cs typeface="Trebuchet MS"/>
              </a:rPr>
              <a:t>Young people – Work complete</a:t>
            </a:r>
            <a:endParaRPr lang="en-US" sz="2800" dirty="0"/>
          </a:p>
        </p:txBody>
      </p:sp>
      <p:sp>
        <p:nvSpPr>
          <p:cNvPr id="3" name="Content Placeholder 2"/>
          <p:cNvSpPr>
            <a:spLocks noGrp="1"/>
          </p:cNvSpPr>
          <p:nvPr>
            <p:ph idx="4294967295"/>
          </p:nvPr>
        </p:nvSpPr>
        <p:spPr>
          <a:xfrm>
            <a:off x="457200" y="1482476"/>
            <a:ext cx="7800854" cy="4843403"/>
          </a:xfrm>
          <a:prstGeom prst="rect">
            <a:avLst/>
          </a:prstGeom>
        </p:spPr>
        <p:txBody>
          <a:bodyPr>
            <a:noAutofit/>
          </a:bodyPr>
          <a:lstStyle/>
          <a:p>
            <a:pPr lvl="0" fontAlgn="base"/>
            <a:r>
              <a:rPr lang="en-US" sz="1600" dirty="0">
                <a:latin typeface="Trebuchet MS" panose="020B0703020202090204" pitchFamily="34" charset="0"/>
              </a:rPr>
              <a:t>Haringey 6</a:t>
            </a:r>
            <a:r>
              <a:rPr lang="en-US" sz="1600" baseline="30000" dirty="0">
                <a:latin typeface="Trebuchet MS" panose="020B0703020202090204" pitchFamily="34" charset="0"/>
              </a:rPr>
              <a:t>th</a:t>
            </a:r>
            <a:r>
              <a:rPr lang="en-US" sz="1600" dirty="0">
                <a:latin typeface="Trebuchet MS" panose="020B0703020202090204" pitchFamily="34" charset="0"/>
              </a:rPr>
              <a:t> Form College</a:t>
            </a:r>
          </a:p>
          <a:p>
            <a:pPr lvl="0" fontAlgn="base"/>
            <a:endParaRPr lang="en-US" sz="1600" dirty="0">
              <a:latin typeface="Trebuchet MS" panose="020B0703020202090204" pitchFamily="34" charset="0"/>
            </a:endParaRPr>
          </a:p>
          <a:p>
            <a:pPr lvl="0" fontAlgn="base"/>
            <a:endParaRPr lang="en-US" sz="1600" dirty="0">
              <a:latin typeface="Trebuchet MS" panose="020B0703020202090204" pitchFamily="34" charset="0"/>
            </a:endParaRPr>
          </a:p>
          <a:p>
            <a:pPr lvl="0" fontAlgn="base"/>
            <a:endParaRPr lang="en-US" sz="1600" dirty="0">
              <a:latin typeface="Trebuchet MS" panose="020B0703020202090204" pitchFamily="34" charset="0"/>
            </a:endParaRPr>
          </a:p>
          <a:p>
            <a:pPr lvl="0" fontAlgn="base"/>
            <a:endParaRPr lang="en-US" sz="1600" dirty="0">
              <a:latin typeface="Trebuchet MS" panose="020B0703020202090204" pitchFamily="34" charset="0"/>
            </a:endParaRPr>
          </a:p>
          <a:p>
            <a:pPr lvl="0" fontAlgn="base"/>
            <a:endParaRPr lang="en-US" sz="1600" dirty="0">
              <a:latin typeface="Trebuchet MS" panose="020B0703020202090204" pitchFamily="34" charset="0"/>
            </a:endParaRPr>
          </a:p>
          <a:p>
            <a:pPr lvl="0" fontAlgn="base"/>
            <a:endParaRPr lang="en-US" sz="1600" dirty="0">
              <a:latin typeface="Trebuchet MS" panose="020B0703020202090204" pitchFamily="34" charset="0"/>
            </a:endParaRPr>
          </a:p>
          <a:p>
            <a:pPr lvl="0" fontAlgn="base"/>
            <a:endParaRPr lang="en-US" sz="1600" dirty="0">
              <a:latin typeface="Trebuchet MS" panose="020B0703020202090204" pitchFamily="34" charset="0"/>
            </a:endParaRPr>
          </a:p>
          <a:p>
            <a:pPr lvl="0" fontAlgn="base"/>
            <a:endParaRPr lang="en-US" sz="1600" dirty="0">
              <a:latin typeface="Trebuchet MS" panose="020B0703020202090204" pitchFamily="34" charset="0"/>
            </a:endParaRPr>
          </a:p>
          <a:p>
            <a:pPr lvl="0" fontAlgn="base"/>
            <a:endParaRPr lang="en-US" sz="1600" dirty="0">
              <a:latin typeface="Trebuchet MS" panose="020B0703020202090204" pitchFamily="34" charset="0"/>
            </a:endParaRPr>
          </a:p>
          <a:p>
            <a:pPr lvl="0" fontAlgn="base"/>
            <a:endParaRPr lang="en-US" sz="1600" dirty="0">
              <a:latin typeface="Trebuchet MS" panose="020B0703020202090204" pitchFamily="34" charset="0"/>
            </a:endParaRPr>
          </a:p>
          <a:p>
            <a:pPr lvl="0" fontAlgn="base"/>
            <a:r>
              <a:rPr lang="en-US" sz="1600" dirty="0">
                <a:latin typeface="Trebuchet MS" panose="020B0703020202090204" pitchFamily="34" charset="0"/>
              </a:rPr>
              <a:t>Students aged 18 to 30 years of age</a:t>
            </a:r>
          </a:p>
          <a:p>
            <a:pPr lvl="0" fontAlgn="base"/>
            <a:endParaRPr lang="en-US" sz="1600" dirty="0">
              <a:latin typeface="Trebuchet MS" panose="020B0703020202090204" pitchFamily="34" charset="0"/>
            </a:endParaRPr>
          </a:p>
          <a:p>
            <a:pPr lvl="0" fontAlgn="base"/>
            <a:r>
              <a:rPr lang="en-US" sz="1600" dirty="0">
                <a:latin typeface="Trebuchet MS" panose="020B0703020202090204" pitchFamily="34" charset="0"/>
              </a:rPr>
              <a:t>3 focus groups on Zoom – 5/6 students per focus group</a:t>
            </a:r>
          </a:p>
          <a:p>
            <a:pPr lvl="1" fontAlgn="base"/>
            <a:r>
              <a:rPr lang="en-US" sz="1600" dirty="0">
                <a:latin typeface="Trebuchet MS" panose="020B0703020202090204" pitchFamily="34" charset="0"/>
              </a:rPr>
              <a:t>Young men and young women (mostly young men)</a:t>
            </a:r>
          </a:p>
          <a:p>
            <a:pPr lvl="1" fontAlgn="base"/>
            <a:r>
              <a:rPr lang="en-US" sz="1600" dirty="0">
                <a:latin typeface="Trebuchet MS" panose="020B0703020202090204" pitchFamily="34" charset="0"/>
              </a:rPr>
              <a:t>Ethnically diverse (mostly Black) </a:t>
            </a:r>
          </a:p>
          <a:p>
            <a:pPr marL="285750" indent="-285750">
              <a:buFont typeface="Arial" panose="020B0604020202020204" pitchFamily="34" charset="0"/>
              <a:buChar char="•"/>
            </a:pPr>
            <a:endParaRPr lang="en-GB" sz="1600" dirty="0">
              <a:latin typeface="Trebuchet MS"/>
              <a:cs typeface="Trebuchet MS"/>
            </a:endParaRPr>
          </a:p>
        </p:txBody>
      </p:sp>
      <p:pic>
        <p:nvPicPr>
          <p:cNvPr id="7" name="Picture 6" descr="Company name&#10;&#10;Description automatically generated with low confidence">
            <a:extLst>
              <a:ext uri="{FF2B5EF4-FFF2-40B4-BE49-F238E27FC236}">
                <a16:creationId xmlns:a16="http://schemas.microsoft.com/office/drawing/2014/main" id="{3CE75935-F5C1-024C-BCBC-CF8415B3CBE0}"/>
              </a:ext>
            </a:extLst>
          </p:cNvPr>
          <p:cNvPicPr>
            <a:picLocks noChangeAspect="1"/>
          </p:cNvPicPr>
          <p:nvPr/>
        </p:nvPicPr>
        <p:blipFill>
          <a:blip r:embed="rId2"/>
          <a:stretch>
            <a:fillRect/>
          </a:stretch>
        </p:blipFill>
        <p:spPr>
          <a:xfrm>
            <a:off x="885946" y="2018723"/>
            <a:ext cx="2469978" cy="2469978"/>
          </a:xfrm>
          <a:prstGeom prst="rect">
            <a:avLst/>
          </a:prstGeom>
        </p:spPr>
      </p:pic>
      <p:pic>
        <p:nvPicPr>
          <p:cNvPr id="9" name="Picture 8" descr="A picture containing outdoor, sky, tree, curb&#10;&#10;Description automatically generated">
            <a:extLst>
              <a:ext uri="{FF2B5EF4-FFF2-40B4-BE49-F238E27FC236}">
                <a16:creationId xmlns:a16="http://schemas.microsoft.com/office/drawing/2014/main" id="{33CE4505-8E0C-DA43-B0F1-B440E2E15854}"/>
              </a:ext>
            </a:extLst>
          </p:cNvPr>
          <p:cNvPicPr>
            <a:picLocks noChangeAspect="1"/>
          </p:cNvPicPr>
          <p:nvPr/>
        </p:nvPicPr>
        <p:blipFill>
          <a:blip r:embed="rId3"/>
          <a:stretch>
            <a:fillRect/>
          </a:stretch>
        </p:blipFill>
        <p:spPr>
          <a:xfrm>
            <a:off x="3719623" y="1463081"/>
            <a:ext cx="4538431" cy="3025620"/>
          </a:xfrm>
          <a:prstGeom prst="rect">
            <a:avLst/>
          </a:prstGeom>
        </p:spPr>
      </p:pic>
    </p:spTree>
    <p:extLst>
      <p:ext uri="{BB962C8B-B14F-4D97-AF65-F5344CB8AC3E}">
        <p14:creationId xmlns:p14="http://schemas.microsoft.com/office/powerpoint/2010/main" val="219612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64595"/>
            <a:ext cx="7800853" cy="704335"/>
          </a:xfrm>
          <a:prstGeom prst="rect">
            <a:avLst/>
          </a:prstGeom>
        </p:spPr>
        <p:txBody>
          <a:bodyPr>
            <a:noAutofit/>
          </a:bodyPr>
          <a:lstStyle/>
          <a:p>
            <a:pPr algn="l"/>
            <a:r>
              <a:rPr lang="en-GB" sz="2800" b="1" dirty="0">
                <a:solidFill>
                  <a:srgbClr val="007934"/>
                </a:solidFill>
                <a:latin typeface="Trebuchet MS"/>
                <a:cs typeface="Trebuchet MS"/>
              </a:rPr>
              <a:t>Young people – Motivations </a:t>
            </a:r>
            <a:endParaRPr lang="en-US" sz="2800" dirty="0"/>
          </a:p>
        </p:txBody>
      </p:sp>
      <p:sp>
        <p:nvSpPr>
          <p:cNvPr id="3" name="Content Placeholder 2"/>
          <p:cNvSpPr>
            <a:spLocks noGrp="1"/>
          </p:cNvSpPr>
          <p:nvPr>
            <p:ph idx="4294967295"/>
          </p:nvPr>
        </p:nvSpPr>
        <p:spPr>
          <a:xfrm>
            <a:off x="457200" y="1016763"/>
            <a:ext cx="8068961" cy="4843403"/>
          </a:xfrm>
          <a:prstGeom prst="rect">
            <a:avLst/>
          </a:prstGeom>
        </p:spPr>
        <p:txBody>
          <a:bodyPr>
            <a:noAutofit/>
          </a:bodyPr>
          <a:lstStyle/>
          <a:p>
            <a:pPr marL="0" indent="0">
              <a:buNone/>
            </a:pPr>
            <a:endParaRPr lang="en-US" sz="1600" dirty="0">
              <a:latin typeface="Trebuchet MS" panose="020B0703020202090204" pitchFamily="34" charset="0"/>
            </a:endParaRPr>
          </a:p>
          <a:p>
            <a:pPr marL="0" indent="0">
              <a:buNone/>
            </a:pPr>
            <a:endParaRPr lang="en-US" sz="1600" dirty="0">
              <a:latin typeface="Trebuchet MS" panose="020B0703020202090204" pitchFamily="34" charset="0"/>
            </a:endParaRPr>
          </a:p>
          <a:p>
            <a:pPr marL="0" indent="0">
              <a:buNone/>
            </a:pPr>
            <a:r>
              <a:rPr lang="en-US" sz="1600" dirty="0">
                <a:latin typeface="Trebuchet MS" panose="020B0703020202090204" pitchFamily="34" charset="0"/>
              </a:rPr>
              <a:t>Young people did not see the vaccine as something they needed or that was helpful or useful to them</a:t>
            </a:r>
          </a:p>
          <a:p>
            <a:pPr marL="0" indent="0">
              <a:buNone/>
            </a:pPr>
            <a:endParaRPr lang="en-US" sz="1600" dirty="0">
              <a:latin typeface="Trebuchet MS" panose="020B0703020202090204" pitchFamily="34" charset="0"/>
            </a:endParaRPr>
          </a:p>
          <a:p>
            <a:pPr marL="0" indent="0">
              <a:buNone/>
            </a:pPr>
            <a:r>
              <a:rPr lang="en-US" sz="1600" dirty="0">
                <a:latin typeface="Trebuchet MS" panose="020B0703020202090204" pitchFamily="34" charset="0"/>
              </a:rPr>
              <a:t>Young people willing to have the vaccine:</a:t>
            </a:r>
          </a:p>
          <a:p>
            <a:r>
              <a:rPr lang="en-US" sz="1600" dirty="0">
                <a:latin typeface="Trebuchet MS" panose="020B0703020202090204" pitchFamily="34" charset="0"/>
              </a:rPr>
              <a:t>Doing it for the sake of the community “public good” as they want to play their part in keeping people safe</a:t>
            </a:r>
          </a:p>
          <a:p>
            <a:r>
              <a:rPr lang="en-US" sz="1600" dirty="0">
                <a:latin typeface="Trebuchet MS" panose="020B0703020202090204" pitchFamily="34" charset="0"/>
              </a:rPr>
              <a:t>Wanting to keep older family members safe </a:t>
            </a:r>
            <a:r>
              <a:rPr lang="en-US" sz="1600" dirty="0" err="1">
                <a:latin typeface="Trebuchet MS" panose="020B0703020202090204" pitchFamily="34" charset="0"/>
              </a:rPr>
              <a:t>eg</a:t>
            </a:r>
            <a:r>
              <a:rPr lang="en-US" sz="1600" dirty="0">
                <a:latin typeface="Trebuchet MS" panose="020B0703020202090204" pitchFamily="34" charset="0"/>
              </a:rPr>
              <a:t> grandparents  </a:t>
            </a:r>
          </a:p>
          <a:p>
            <a:r>
              <a:rPr lang="en-US" sz="1600" dirty="0">
                <a:latin typeface="Trebuchet MS" panose="020B0703020202090204" pitchFamily="34" charset="0"/>
              </a:rPr>
              <a:t>Wanting to keep family safe </a:t>
            </a:r>
          </a:p>
          <a:p>
            <a:r>
              <a:rPr lang="en-US" sz="1600" dirty="0">
                <a:latin typeface="Trebuchet MS" panose="020B0703020202090204" pitchFamily="34" charset="0"/>
              </a:rPr>
              <a:t>They themselves are clinically vulnerable or live with family members who are clinically vulnerable</a:t>
            </a:r>
          </a:p>
          <a:p>
            <a:r>
              <a:rPr lang="en-US" sz="1600" dirty="0">
                <a:latin typeface="Trebuchet MS" panose="020B0703020202090204" pitchFamily="34" charset="0"/>
              </a:rPr>
              <a:t>Offered the vaccine and no reason to refuse </a:t>
            </a:r>
          </a:p>
          <a:p>
            <a:r>
              <a:rPr lang="en-US" sz="1600" dirty="0">
                <a:latin typeface="Trebuchet MS" panose="020B0703020202090204" pitchFamily="34" charset="0"/>
              </a:rPr>
              <a:t>Family members </a:t>
            </a:r>
          </a:p>
          <a:p>
            <a:pPr lvl="1"/>
            <a:r>
              <a:rPr lang="en-US" sz="1600" dirty="0">
                <a:latin typeface="Trebuchet MS" panose="020B0703020202090204" pitchFamily="34" charset="0"/>
              </a:rPr>
              <a:t>had the vaccine and were OK which was reassuring, and </a:t>
            </a:r>
          </a:p>
          <a:p>
            <a:pPr lvl="1"/>
            <a:r>
              <a:rPr lang="en-US" sz="1600" dirty="0">
                <a:latin typeface="Trebuchet MS" panose="020B0703020202090204" pitchFamily="34" charset="0"/>
              </a:rPr>
              <a:t>encouraged them to have the vaccine </a:t>
            </a:r>
          </a:p>
          <a:p>
            <a:endParaRPr lang="en-US" sz="1600" dirty="0">
              <a:latin typeface="Trebuchet MS" panose="020B0703020202090204" pitchFamily="34" charset="0"/>
            </a:endParaRPr>
          </a:p>
          <a:p>
            <a:pPr marL="0" indent="0">
              <a:buNone/>
            </a:pPr>
            <a:endParaRPr lang="en-GB" sz="2000" dirty="0">
              <a:latin typeface="Trebuchet MS" panose="020B0703020202090204" pitchFamily="34" charset="0"/>
            </a:endParaRPr>
          </a:p>
        </p:txBody>
      </p:sp>
    </p:spTree>
    <p:extLst>
      <p:ext uri="{BB962C8B-B14F-4D97-AF65-F5344CB8AC3E}">
        <p14:creationId xmlns:p14="http://schemas.microsoft.com/office/powerpoint/2010/main" val="330637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75105"/>
            <a:ext cx="7800853" cy="704335"/>
          </a:xfrm>
          <a:prstGeom prst="rect">
            <a:avLst/>
          </a:prstGeom>
        </p:spPr>
        <p:txBody>
          <a:bodyPr>
            <a:noAutofit/>
          </a:bodyPr>
          <a:lstStyle/>
          <a:p>
            <a:pPr algn="l"/>
            <a:r>
              <a:rPr lang="en-GB" sz="2800" b="1" dirty="0">
                <a:solidFill>
                  <a:srgbClr val="007934"/>
                </a:solidFill>
                <a:latin typeface="Trebuchet MS"/>
                <a:cs typeface="Trebuchet MS"/>
              </a:rPr>
              <a:t>Young people – Vaccine hesitancy </a:t>
            </a:r>
            <a:endParaRPr lang="en-US" sz="2800" dirty="0"/>
          </a:p>
        </p:txBody>
      </p:sp>
      <p:sp>
        <p:nvSpPr>
          <p:cNvPr id="3" name="Content Placeholder 2"/>
          <p:cNvSpPr>
            <a:spLocks noGrp="1"/>
          </p:cNvSpPr>
          <p:nvPr>
            <p:ph idx="4294967295"/>
          </p:nvPr>
        </p:nvSpPr>
        <p:spPr>
          <a:xfrm>
            <a:off x="457200" y="1027273"/>
            <a:ext cx="8068961" cy="4843403"/>
          </a:xfrm>
          <a:prstGeom prst="rect">
            <a:avLst/>
          </a:prstGeom>
        </p:spPr>
        <p:txBody>
          <a:bodyPr>
            <a:noAutofit/>
          </a:bodyPr>
          <a:lstStyle/>
          <a:p>
            <a:pPr marL="0" indent="0">
              <a:buNone/>
            </a:pPr>
            <a:endParaRPr lang="en-US" sz="1600" dirty="0">
              <a:latin typeface="Trebuchet MS" panose="020B0703020202090204" pitchFamily="34" charset="0"/>
            </a:endParaRPr>
          </a:p>
          <a:p>
            <a:pPr marL="0" indent="0">
              <a:buNone/>
            </a:pPr>
            <a:endParaRPr lang="en-US" sz="1600" dirty="0">
              <a:latin typeface="Trebuchet MS" panose="020B0703020202090204" pitchFamily="34" charset="0"/>
            </a:endParaRPr>
          </a:p>
          <a:p>
            <a:pPr marL="0" indent="0">
              <a:buNone/>
            </a:pPr>
            <a:r>
              <a:rPr lang="en-US" sz="1600" dirty="0">
                <a:latin typeface="Trebuchet MS" panose="020B0703020202090204" pitchFamily="34" charset="0"/>
              </a:rPr>
              <a:t>Young people did not see the vaccine as something they needed or that was helpful or useful to them.</a:t>
            </a:r>
          </a:p>
          <a:p>
            <a:pPr marL="0" indent="0">
              <a:buNone/>
            </a:pPr>
            <a:endParaRPr lang="en-US" sz="1600" dirty="0">
              <a:latin typeface="Trebuchet MS" panose="020B0703020202090204" pitchFamily="34" charset="0"/>
            </a:endParaRPr>
          </a:p>
          <a:p>
            <a:pPr marL="0" indent="0">
              <a:buNone/>
            </a:pPr>
            <a:r>
              <a:rPr lang="en-US" sz="1600" dirty="0">
                <a:latin typeface="Trebuchet MS" panose="020B0703020202090204" pitchFamily="34" charset="0"/>
              </a:rPr>
              <a:t>Young people not willing to have the vaccine:</a:t>
            </a:r>
          </a:p>
          <a:p>
            <a:r>
              <a:rPr lang="en-US" sz="1600" dirty="0">
                <a:latin typeface="Trebuchet MS" panose="020B0703020202090204" pitchFamily="34" charset="0"/>
              </a:rPr>
              <a:t>No need to have the vaccine – young, healthy, strong immune system</a:t>
            </a:r>
          </a:p>
          <a:p>
            <a:r>
              <a:rPr lang="en-US" sz="1600" dirty="0">
                <a:latin typeface="Trebuchet MS" panose="020B0703020202090204" pitchFamily="34" charset="0"/>
              </a:rPr>
              <a:t>Do not trust the vaccine - developed too quickly, not been tested enough, concerns around ingredients, anxieties around side effects, worry about long-term effects, will it work against new variants?</a:t>
            </a:r>
          </a:p>
          <a:p>
            <a:r>
              <a:rPr lang="en-US" sz="1600" dirty="0">
                <a:latin typeface="Trebuchet MS" panose="020B0703020202090204" pitchFamily="34" charset="0"/>
              </a:rPr>
              <a:t>Do not trust information on vaccine – Media and Government have their own agenda, selling a particular narrative, keeping things from the public</a:t>
            </a:r>
          </a:p>
          <a:p>
            <a:r>
              <a:rPr lang="en-US" sz="1600" dirty="0">
                <a:latin typeface="Trebuchet MS" panose="020B0703020202090204" pitchFamily="34" charset="0"/>
              </a:rPr>
              <a:t>Adamant they would not have the vaccine and not willing to change their minds</a:t>
            </a:r>
          </a:p>
          <a:p>
            <a:r>
              <a:rPr lang="en-US" sz="1600" dirty="0">
                <a:latin typeface="Trebuchet MS" panose="020B0703020202090204" pitchFamily="34" charset="0"/>
              </a:rPr>
              <a:t>Feel the vaccine is for older people and those who are clinically vulnerable - recommended these people have the vaccine!</a:t>
            </a:r>
          </a:p>
          <a:p>
            <a:endParaRPr lang="en-US" sz="1600" dirty="0">
              <a:latin typeface="Trebuchet MS" panose="020B0703020202090204" pitchFamily="34" charset="0"/>
            </a:endParaRPr>
          </a:p>
          <a:p>
            <a:pPr marL="0" indent="0">
              <a:buNone/>
            </a:pPr>
            <a:endParaRPr lang="en-GB" sz="2000" dirty="0">
              <a:latin typeface="Trebuchet MS" panose="020B0703020202090204" pitchFamily="34" charset="0"/>
            </a:endParaRPr>
          </a:p>
        </p:txBody>
      </p:sp>
    </p:spTree>
    <p:extLst>
      <p:ext uri="{BB962C8B-B14F-4D97-AF65-F5344CB8AC3E}">
        <p14:creationId xmlns:p14="http://schemas.microsoft.com/office/powerpoint/2010/main" val="336190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3167"/>
            <a:ext cx="7265774" cy="704335"/>
          </a:xfrm>
          <a:prstGeom prst="rect">
            <a:avLst/>
          </a:prstGeom>
        </p:spPr>
        <p:txBody>
          <a:bodyPr>
            <a:noAutofit/>
          </a:bodyPr>
          <a:lstStyle/>
          <a:p>
            <a:pPr algn="l"/>
            <a:r>
              <a:rPr lang="en-GB" sz="2800" b="1" dirty="0">
                <a:solidFill>
                  <a:srgbClr val="007934"/>
                </a:solidFill>
                <a:latin typeface="Trebuchet MS"/>
                <a:cs typeface="Trebuchet MS"/>
              </a:rPr>
              <a:t>Young people – Travel</a:t>
            </a:r>
            <a:endParaRPr lang="en-US" sz="2800" dirty="0"/>
          </a:p>
        </p:txBody>
      </p:sp>
      <p:sp>
        <p:nvSpPr>
          <p:cNvPr id="3" name="Content Placeholder 2"/>
          <p:cNvSpPr>
            <a:spLocks noGrp="1"/>
          </p:cNvSpPr>
          <p:nvPr>
            <p:ph idx="4294967295"/>
          </p:nvPr>
        </p:nvSpPr>
        <p:spPr>
          <a:xfrm>
            <a:off x="457200" y="1355972"/>
            <a:ext cx="7800854" cy="4843403"/>
          </a:xfrm>
          <a:prstGeom prst="rect">
            <a:avLst/>
          </a:prstGeom>
        </p:spPr>
        <p:txBody>
          <a:bodyPr>
            <a:noAutofit/>
          </a:bodyPr>
          <a:lstStyle/>
          <a:p>
            <a:pPr marL="0" indent="0" fontAlgn="base">
              <a:buNone/>
            </a:pPr>
            <a:endParaRPr lang="en-US" sz="1600" dirty="0">
              <a:latin typeface="Trebuchet MS" panose="020B0703020202090204" pitchFamily="34" charset="0"/>
            </a:endParaRPr>
          </a:p>
          <a:p>
            <a:pPr fontAlgn="base"/>
            <a:r>
              <a:rPr lang="en-US" sz="1600" dirty="0">
                <a:latin typeface="Trebuchet MS" panose="020B0703020202090204" pitchFamily="34" charset="0"/>
              </a:rPr>
              <a:t>Travel was the one thing that would encourage young people unwilling to have the vaccine to have the vaccine – if they needed the vaccine to travel they would have it </a:t>
            </a:r>
          </a:p>
          <a:p>
            <a:pPr lvl="0" fontAlgn="base"/>
            <a:r>
              <a:rPr lang="en-US" sz="1600" dirty="0">
                <a:latin typeface="Trebuchet MS" panose="020B0703020202090204" pitchFamily="34" charset="0"/>
              </a:rPr>
              <a:t>Not all young people were planning to travel abroad at present – plenty to see and do within the UK and even within London </a:t>
            </a:r>
          </a:p>
          <a:p>
            <a:pPr lvl="0" fontAlgn="base"/>
            <a:endParaRPr lang="en-US" sz="1600" dirty="0">
              <a:latin typeface="Trebuchet MS" panose="020B0703020202090204" pitchFamily="34" charset="0"/>
            </a:endParaRPr>
          </a:p>
          <a:p>
            <a:pPr marL="0" lvl="0" indent="0" fontAlgn="base">
              <a:buNone/>
            </a:pPr>
            <a:r>
              <a:rPr lang="en-US" sz="1600" dirty="0">
                <a:latin typeface="Trebuchet MS" panose="020B0703020202090204" pitchFamily="34" charset="0"/>
              </a:rPr>
              <a:t>Note: </a:t>
            </a:r>
          </a:p>
          <a:p>
            <a:pPr marL="0" lvl="0" indent="0" fontAlgn="base">
              <a:buNone/>
            </a:pPr>
            <a:r>
              <a:rPr lang="en-US" sz="1600" dirty="0">
                <a:latin typeface="Trebuchet MS" panose="020B0703020202090204" pitchFamily="34" charset="0"/>
              </a:rPr>
              <a:t>When we did this work, vaccine passports were only being considered for travel overseas and so we asked specifically about travel. Now they are being considered for access to nightclubs, Premier League football, etc. Young people may have the vaccine if they need the vaccine to access these venues</a:t>
            </a:r>
          </a:p>
          <a:p>
            <a:pPr lvl="0" fontAlgn="base"/>
            <a:endParaRPr lang="en-US" sz="1600" dirty="0">
              <a:latin typeface="Trebuchet MS" panose="020B0703020202090204" pitchFamily="34" charset="0"/>
            </a:endParaRP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latin typeface="Trebuchet MS"/>
              <a:cs typeface="Trebuchet MS"/>
            </a:endParaRPr>
          </a:p>
        </p:txBody>
      </p:sp>
    </p:spTree>
    <p:extLst>
      <p:ext uri="{BB962C8B-B14F-4D97-AF65-F5344CB8AC3E}">
        <p14:creationId xmlns:p14="http://schemas.microsoft.com/office/powerpoint/2010/main" val="225387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71377"/>
            <a:ext cx="6153665" cy="704335"/>
          </a:xfrm>
          <a:prstGeom prst="rect">
            <a:avLst/>
          </a:prstGeom>
        </p:spPr>
        <p:txBody>
          <a:bodyPr>
            <a:normAutofit/>
          </a:bodyPr>
          <a:lstStyle/>
          <a:p>
            <a:pPr algn="l"/>
            <a:r>
              <a:rPr lang="en-GB" sz="2800" b="1" dirty="0">
                <a:solidFill>
                  <a:srgbClr val="007934"/>
                </a:solidFill>
                <a:latin typeface="Trebuchet MS"/>
                <a:cs typeface="Trebuchet MS"/>
              </a:rPr>
              <a:t>Young people - Information </a:t>
            </a:r>
            <a:endParaRPr lang="en-US" sz="2800" dirty="0"/>
          </a:p>
        </p:txBody>
      </p:sp>
      <p:sp>
        <p:nvSpPr>
          <p:cNvPr id="3" name="Content Placeholder 2"/>
          <p:cNvSpPr>
            <a:spLocks noGrp="1"/>
          </p:cNvSpPr>
          <p:nvPr>
            <p:ph idx="4294967295"/>
          </p:nvPr>
        </p:nvSpPr>
        <p:spPr>
          <a:xfrm>
            <a:off x="457200" y="1523993"/>
            <a:ext cx="7800854" cy="4843403"/>
          </a:xfrm>
          <a:prstGeom prst="rect">
            <a:avLst/>
          </a:prstGeom>
        </p:spPr>
        <p:txBody>
          <a:bodyPr>
            <a:noAutofit/>
          </a:bodyPr>
          <a:lstStyle/>
          <a:p>
            <a:pPr lvl="0" fontAlgn="base"/>
            <a:r>
              <a:rPr lang="en-GB" sz="1600" dirty="0">
                <a:latin typeface="Trebuchet MS" panose="020B0703020202090204" pitchFamily="34" charset="0"/>
              </a:rPr>
              <a:t>Where have you seen / where do you get information on Covid-19?</a:t>
            </a:r>
          </a:p>
          <a:p>
            <a:pPr lvl="1" fontAlgn="base"/>
            <a:r>
              <a:rPr lang="en-GB" sz="1600" dirty="0">
                <a:latin typeface="Trebuchet MS" panose="020B0703020202090204" pitchFamily="34" charset="0"/>
              </a:rPr>
              <a:t>Social media – WhatsApp, Instagram, Snapchat, Twitter, Facebook</a:t>
            </a:r>
          </a:p>
          <a:p>
            <a:pPr lvl="1" fontAlgn="base"/>
            <a:r>
              <a:rPr lang="en-GB" sz="1600" dirty="0">
                <a:latin typeface="Trebuchet MS" panose="020B0703020202090204" pitchFamily="34" charset="0"/>
              </a:rPr>
              <a:t>News – TV, online</a:t>
            </a:r>
          </a:p>
          <a:p>
            <a:pPr lvl="1" fontAlgn="base"/>
            <a:r>
              <a:rPr lang="en-GB" sz="1600" dirty="0">
                <a:latin typeface="Trebuchet MS" panose="020B0703020202090204" pitchFamily="34" charset="0"/>
              </a:rPr>
              <a:t>Friends and family</a:t>
            </a:r>
          </a:p>
          <a:p>
            <a:pPr lvl="1" fontAlgn="base"/>
            <a:r>
              <a:rPr lang="en-GB" sz="1600" dirty="0">
                <a:latin typeface="Trebuchet MS" panose="020B0703020202090204" pitchFamily="34" charset="0"/>
              </a:rPr>
              <a:t>Internet</a:t>
            </a:r>
            <a:endParaRPr lang="en-US" sz="1600" dirty="0">
              <a:latin typeface="Trebuchet MS" panose="020B0703020202090204" pitchFamily="34" charset="0"/>
            </a:endParaRPr>
          </a:p>
          <a:p>
            <a:pPr marL="457200" lvl="1" indent="0" fontAlgn="base">
              <a:buNone/>
            </a:pPr>
            <a:endParaRPr lang="en-GB" sz="1600" dirty="0">
              <a:latin typeface="Trebuchet MS" panose="020B0703020202090204" pitchFamily="34" charset="0"/>
            </a:endParaRPr>
          </a:p>
          <a:p>
            <a:r>
              <a:rPr lang="en-GB" sz="1600" dirty="0">
                <a:latin typeface="Trebuchet MS" panose="020B0703020202090204" pitchFamily="34" charset="0"/>
              </a:rPr>
              <a:t>Who do you trust for reliable information on Covid-19?</a:t>
            </a:r>
          </a:p>
          <a:p>
            <a:pPr lvl="1"/>
            <a:r>
              <a:rPr lang="en-GB" sz="1600" dirty="0">
                <a:latin typeface="Trebuchet MS" panose="020B0703020202090204" pitchFamily="34" charset="0"/>
              </a:rPr>
              <a:t>News – Although they were very clear media has an agenda, and a narrative they are pushing - they have this in mind when they watch/read news and so don’t take media reports at face value</a:t>
            </a:r>
          </a:p>
          <a:p>
            <a:pPr lvl="1"/>
            <a:r>
              <a:rPr lang="en-GB" sz="1600" dirty="0">
                <a:latin typeface="Trebuchet MS" panose="020B0703020202090204" pitchFamily="34" charset="0"/>
              </a:rPr>
              <a:t>Medical professionals, doctors, GPs, Medical articles</a:t>
            </a:r>
          </a:p>
          <a:p>
            <a:pPr lvl="1"/>
            <a:r>
              <a:rPr lang="en-GB" sz="1600" dirty="0">
                <a:latin typeface="Trebuchet MS" panose="020B0703020202090204" pitchFamily="34" charset="0"/>
              </a:rPr>
              <a:t>Statistics </a:t>
            </a:r>
          </a:p>
          <a:p>
            <a:pPr lvl="1"/>
            <a:r>
              <a:rPr lang="en-GB" sz="1600" dirty="0">
                <a:latin typeface="Trebuchet MS" panose="020B0703020202090204" pitchFamily="34" charset="0"/>
              </a:rPr>
              <a:t>Scientists</a:t>
            </a:r>
          </a:p>
          <a:p>
            <a:pPr lvl="1"/>
            <a:r>
              <a:rPr lang="en-GB" sz="1600" dirty="0">
                <a:latin typeface="Trebuchet MS" panose="020B0703020202090204" pitchFamily="34" charset="0"/>
              </a:rPr>
              <a:t>Friends and Family </a:t>
            </a:r>
          </a:p>
          <a:p>
            <a:pPr lvl="1"/>
            <a:r>
              <a:rPr lang="en-GB" sz="1600" dirty="0">
                <a:latin typeface="Trebuchet MS" panose="020B0703020202090204" pitchFamily="34" charset="0"/>
              </a:rPr>
              <a:t>People with experience of having the vaccine</a:t>
            </a:r>
          </a:p>
          <a:p>
            <a:pPr lvl="1"/>
            <a:r>
              <a:rPr lang="en-GB" sz="1600" dirty="0">
                <a:latin typeface="Trebuchet MS" panose="020B0703020202090204" pitchFamily="34" charset="0"/>
              </a:rPr>
              <a:t>Distrust of Government and a feeling some information is not being shared and things are being kept from the public</a:t>
            </a:r>
          </a:p>
          <a:p>
            <a:pPr marL="457200" lvl="1" indent="0" fontAlgn="base">
              <a:buNone/>
            </a:pPr>
            <a:endParaRPr lang="en-US" sz="1600" dirty="0">
              <a:latin typeface="Trebuchet MS" panose="020B0703020202090204" pitchFamily="34" charset="0"/>
            </a:endParaRPr>
          </a:p>
          <a:p>
            <a:pPr marL="0" lvl="0" indent="0" fontAlgn="base">
              <a:buNone/>
            </a:pPr>
            <a:endParaRPr lang="en-GB" sz="1600" dirty="0">
              <a:latin typeface="Trebuchet MS"/>
              <a:cs typeface="Trebuchet MS"/>
            </a:endParaRPr>
          </a:p>
        </p:txBody>
      </p:sp>
    </p:spTree>
    <p:extLst>
      <p:ext uri="{BB962C8B-B14F-4D97-AF65-F5344CB8AC3E}">
        <p14:creationId xmlns:p14="http://schemas.microsoft.com/office/powerpoint/2010/main" val="185084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6DFD2BCA8D4944B34A2053F30B14C7" ma:contentTypeVersion="12" ma:contentTypeDescription="Create a new document." ma:contentTypeScope="" ma:versionID="9509a6165f6bef7ccdc9bbcb1570f727">
  <xsd:schema xmlns:xsd="http://www.w3.org/2001/XMLSchema" xmlns:xs="http://www.w3.org/2001/XMLSchema" xmlns:p="http://schemas.microsoft.com/office/2006/metadata/properties" xmlns:ns2="c8f3af9f-a347-4eef-b8eb-86525ba6e59e" xmlns:ns3="80d56c9b-eb06-4b57-84a1-317f9b0c27c4" targetNamespace="http://schemas.microsoft.com/office/2006/metadata/properties" ma:root="true" ma:fieldsID="f5de7f78a0e564e59d71ecaab533ab90" ns2:_="" ns3:_="">
    <xsd:import namespace="c8f3af9f-a347-4eef-b8eb-86525ba6e59e"/>
    <xsd:import namespace="80d56c9b-eb06-4b57-84a1-317f9b0c27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f3af9f-a347-4eef-b8eb-86525ba6e5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d56c9b-eb06-4b57-84a1-317f9b0c27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ADF7BB-13A9-4D6F-BF91-EC5072C20B62}">
  <ds:schemaRefs>
    <ds:schemaRef ds:uri="http://schemas.microsoft.com/sharepoint/v3/contenttype/forms"/>
  </ds:schemaRefs>
</ds:datastoreItem>
</file>

<file path=customXml/itemProps2.xml><?xml version="1.0" encoding="utf-8"?>
<ds:datastoreItem xmlns:ds="http://schemas.openxmlformats.org/officeDocument/2006/customXml" ds:itemID="{4E3E78BC-776D-4ACE-AAAE-0456DC2253D9}">
  <ds:schemaRefs>
    <ds:schemaRef ds:uri="http://schemas.microsoft.com/office/infopath/2007/PartnerControls"/>
    <ds:schemaRef ds:uri="http://purl.org/dc/terms/"/>
    <ds:schemaRef ds:uri="http://purl.org/dc/dcmitype/"/>
    <ds:schemaRef ds:uri="http://www.w3.org/XML/1998/namespace"/>
    <ds:schemaRef ds:uri="80d56c9b-eb06-4b57-84a1-317f9b0c27c4"/>
    <ds:schemaRef ds:uri="http://schemas.openxmlformats.org/package/2006/metadata/core-properties"/>
    <ds:schemaRef ds:uri="http://schemas.microsoft.com/office/2006/metadata/properties"/>
    <ds:schemaRef ds:uri="http://schemas.microsoft.com/office/2006/documentManagement/types"/>
    <ds:schemaRef ds:uri="c8f3af9f-a347-4eef-b8eb-86525ba6e59e"/>
    <ds:schemaRef ds:uri="http://purl.org/dc/elements/1.1/"/>
  </ds:schemaRefs>
</ds:datastoreItem>
</file>

<file path=customXml/itemProps3.xml><?xml version="1.0" encoding="utf-8"?>
<ds:datastoreItem xmlns:ds="http://schemas.openxmlformats.org/officeDocument/2006/customXml" ds:itemID="{386E3694-C0C9-403D-9548-40188F68E0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f3af9f-a347-4eef-b8eb-86525ba6e59e"/>
    <ds:schemaRef ds:uri="80d56c9b-eb06-4b57-84a1-317f9b0c27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2422</TotalTime>
  <Words>1883</Words>
  <Application>Microsoft Macintosh PowerPoint</Application>
  <PresentationFormat>On-screen Show (4:3)</PresentationFormat>
  <Paragraphs>190</Paragraphs>
  <Slides>17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Trebuchet MS</vt:lpstr>
      <vt:lpstr>Office Theme</vt:lpstr>
      <vt:lpstr>PowerPoint Presentation</vt:lpstr>
      <vt:lpstr>Vaccine Survey: Phase 1 </vt:lpstr>
      <vt:lpstr>Vaccine Survey: Phase 2 </vt:lpstr>
      <vt:lpstr> Key Topics / Themes </vt:lpstr>
      <vt:lpstr>Young people – Work complete</vt:lpstr>
      <vt:lpstr>Young people – Motivations </vt:lpstr>
      <vt:lpstr>Young people – Vaccine hesitancy </vt:lpstr>
      <vt:lpstr>Young people – Travel</vt:lpstr>
      <vt:lpstr>Young people - Information </vt:lpstr>
      <vt:lpstr>Young people - Information </vt:lpstr>
      <vt:lpstr>Eastern European – Interim findings</vt:lpstr>
      <vt:lpstr>Eastern European – Vaccine hesitancy  </vt:lpstr>
      <vt:lpstr>Eastern European – Motivations </vt:lpstr>
      <vt:lpstr>Eastern European – Information  </vt:lpstr>
      <vt:lpstr>Vaccine Survey: Phase 2 Summary findings – Young people </vt:lpstr>
      <vt:lpstr>Vaccine Survey: Phase 2 Interim findings – Eastern European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Rakshita Patel</dc:creator>
  <cp:lastModifiedBy>Eamonn England</cp:lastModifiedBy>
  <cp:revision>167</cp:revision>
  <dcterms:created xsi:type="dcterms:W3CDTF">2020-09-16T09:12:53Z</dcterms:created>
  <dcterms:modified xsi:type="dcterms:W3CDTF">2021-08-19T10:06:13Z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0x010100CE6DFD2BCA8D4944B34A2053F30B14C7</vt:lpwstr>
  </property>
</Properties>
</file>