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1" r:id="rId3"/>
    <p:sldId id="257" r:id="rId4"/>
    <p:sldId id="260" r:id="rId5"/>
    <p:sldId id="262" r:id="rId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29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0325" autoAdjust="0"/>
  </p:normalViewPr>
  <p:slideViewPr>
    <p:cSldViewPr>
      <p:cViewPr varScale="1">
        <p:scale>
          <a:sx n="51" d="100"/>
          <a:sy n="51" d="100"/>
        </p:scale>
        <p:origin x="234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E2D9232-AF1D-4186-AC17-03F78C426DB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D25E46E1-9BAD-448D-84FF-EE6A56E80BEA}"/>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26789E8-204A-474D-8091-D9C18CC2DB94}" type="datetimeFigureOut">
              <a:rPr lang="en-GB"/>
              <a:pPr>
                <a:defRPr/>
              </a:pPr>
              <a:t>18/06/2021</a:t>
            </a:fld>
            <a:endParaRPr lang="en-GB"/>
          </a:p>
        </p:txBody>
      </p:sp>
      <p:sp>
        <p:nvSpPr>
          <p:cNvPr id="4" name="Slide Image Placeholder 3">
            <a:extLst>
              <a:ext uri="{FF2B5EF4-FFF2-40B4-BE49-F238E27FC236}">
                <a16:creationId xmlns:a16="http://schemas.microsoft.com/office/drawing/2014/main" id="{ECCE8E79-E741-41E0-A5EF-F8BCBE3045B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BD5A990B-B093-49D1-8316-DF99D9B4D03A}"/>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 name="Footer Placeholder 5">
            <a:extLst>
              <a:ext uri="{FF2B5EF4-FFF2-40B4-BE49-F238E27FC236}">
                <a16:creationId xmlns:a16="http://schemas.microsoft.com/office/drawing/2014/main" id="{87A7218F-4F4B-4E53-A163-81F711631D8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E176F979-E229-47E1-9AA9-E7478F9F0D5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50450781-C5CA-45B4-BB47-36D8DE7A19A7}"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effectLst/>
                <a:latin typeface="HelveticaNeueLT Std" panose="020B0604020202020204" pitchFamily="34" charset="0"/>
                <a:ea typeface="Calibri" panose="020F0502020204030204" pitchFamily="34" charset="0"/>
              </a:rPr>
              <a:t>Commissio</a:t>
            </a:r>
            <a:r>
              <a:rPr lang="en-GB" sz="1200" dirty="0">
                <a:latin typeface="HelveticaNeueLT Std" panose="020B0604020202020204" pitchFamily="34" charset="0"/>
                <a:ea typeface="Calibri" panose="020F0502020204030204" pitchFamily="34" charset="0"/>
              </a:rPr>
              <a:t>n &amp; fund services – budgetary restraints. Often a close relationship, delivering in partnership to respond to needs in borough – VCS is invaluable in ability to respond to needs, bring insight: </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Adults’ &amp; children's social care, supporting people with disabilities, carers</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Mental ill heath, substance &amp; alcohol misuse</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Homelessness</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Place based activity with Regeneration teams</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Leisure activities and in parks</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Advice &amp; guidance</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Activities &amp; services for young people</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Food &amp; essentials support – in the last year particularly</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GB" sz="1200" dirty="0">
              <a:latin typeface="HelveticaNeueLT Std" panose="020B0604020202020204" pitchFamily="34" charset="0"/>
              <a:ea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Bring in external funding &amp; resources: as a partner or support – charity or government funding</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GB" sz="1200" dirty="0">
              <a:latin typeface="HelveticaNeueLT Std" panose="020B0604020202020204" pitchFamily="34" charset="0"/>
              <a:ea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dirty="0">
                <a:latin typeface="HelveticaNeueLT Std" panose="020B0604020202020204" pitchFamily="34" charset="0"/>
                <a:ea typeface="Calibri" panose="020F0502020204030204" pitchFamily="34" charset="0"/>
              </a:rPr>
              <a:t>Provide space – some organisations lease Council buildings, part of ‘community buildings portfolio’. Community space is in high demand. Working with HCCN to bring together groups with space with those looking for space</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GB" sz="1200" dirty="0">
              <a:latin typeface="HelveticaNeueLT Std" panose="020B0604020202020204" pitchFamily="34" charset="0"/>
              <a:ea typeface="Calibri" panose="020F0502020204030204" pitchFamily="34" charset="0"/>
            </a:endParaRPr>
          </a:p>
          <a:p>
            <a:pPr marL="171450" indent="-171450">
              <a:buFont typeface="Arial" panose="020B0604020202020204" pitchFamily="34" charset="0"/>
              <a:buChar char="•"/>
            </a:pPr>
            <a:r>
              <a:rPr lang="en-GB" sz="1200" dirty="0">
                <a:latin typeface="HelveticaNeueLT Std" panose="020B0604020202020204" pitchFamily="34" charset="0"/>
                <a:ea typeface="Calibri" panose="020F0502020204030204" pitchFamily="34" charset="0"/>
              </a:rPr>
              <a:t>Support partnerships &amp; networks: Multi Faith Forum, LGBTQI+ Community Network, ESOL Network, Turkish &amp; Kurdish Community Network, Food Network</a:t>
            </a:r>
          </a:p>
          <a:p>
            <a:endParaRPr lang="en-GB" sz="1200" dirty="0">
              <a:latin typeface="HelveticaNeueLT Std" panose="020B0604020202020204" pitchFamily="34" charset="0"/>
              <a:ea typeface="Calibri" panose="020F0502020204030204" pitchFamily="34" charset="0"/>
            </a:endParaRPr>
          </a:p>
          <a:p>
            <a:pPr marL="171450" indent="-171450">
              <a:buFont typeface="Arial" panose="020B0604020202020204" pitchFamily="34" charset="0"/>
              <a:buChar char="•"/>
            </a:pPr>
            <a:r>
              <a:rPr lang="en-GB" sz="1200" dirty="0">
                <a:latin typeface="HelveticaNeueLT Std" panose="020B0604020202020204" pitchFamily="34" charset="0"/>
                <a:ea typeface="Calibri" panose="020F0502020204030204" pitchFamily="34" charset="0"/>
              </a:rPr>
              <a:t>Sharing expertise &amp; insights: Council has lots of data &amp; information on borough (Business Intelligence) – releases reports &amp; needs analyses. This helps set priorities for borough &amp; can be used to bring in external resource. Training – recent community buildings session. H&amp;S advice service. Safeguarding. </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GB" sz="1200" dirty="0">
              <a:latin typeface="HelveticaNeueLT Std" panose="020B060402020202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50450781-C5CA-45B4-BB47-36D8DE7A19A7}" type="slidenum">
              <a:rPr lang="en-GB" altLang="en-US" smtClean="0"/>
              <a:pPr/>
              <a:t>2</a:t>
            </a:fld>
            <a:endParaRPr lang="en-GB" altLang="en-US"/>
          </a:p>
        </p:txBody>
      </p:sp>
    </p:spTree>
    <p:extLst>
      <p:ext uri="{BB962C8B-B14F-4D97-AF65-F5344CB8AC3E}">
        <p14:creationId xmlns:p14="http://schemas.microsoft.com/office/powerpoint/2010/main" val="464293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a:lnSpc>
                <a:spcPct val="107000"/>
              </a:lnSpc>
              <a:spcAft>
                <a:spcPts val="800"/>
              </a:spcAf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Haringey Council and the Bridge Renewal Trust are working in partnership to grow the support that’s available for the Voluntary, Community and Faith Sectors in Haringey.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A joint team made up of Council and Bridge staff and co-managed across both organisations, will work together to respond to the needs of the sector and provide additional capacity building support. The team will work to enhance the support currently available from the Bridge Renewal Trust as the Council’s Strategic Partner, and will further develop partnership working between voluntary organisations and Council teams, as part of the Council’s Voluntary and Community Sector Pledge.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Specifically, the team: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200" b="1" dirty="0">
                <a:effectLst/>
                <a:latin typeface="HelveticaNeueLT Std" panose="020B0604020202020204" pitchFamily="34" charset="0"/>
                <a:ea typeface="Times New Roman" panose="02020603050405020304" pitchFamily="18" charset="0"/>
                <a:cs typeface="Times New Roman" panose="02020603050405020304" pitchFamily="18" charset="0"/>
              </a:rPr>
              <a:t>Provide support, resources and guidance to the Voluntary, Community and Faith sectors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Support organisations to build their capacity in a broad range of ways, including with: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Bid writing &amp; fundraising support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Developing organisational aims &amp; objectives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Accounts &amp; financial management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Developing partnerships &amp; networks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Engagement events including consultative forums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Developing governance and structure, including registering and constituting organisations, establishing Board of Trustees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Accessing community space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Linking in with the Volunteer Centre for support recruiting volunteers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Sharing information including funding and training opportunities.</a:t>
            </a:r>
            <a:b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b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200" b="1" dirty="0">
                <a:effectLst/>
                <a:latin typeface="HelveticaNeueLT Std" panose="020B0604020202020204" pitchFamily="34" charset="0"/>
                <a:ea typeface="Times New Roman" panose="02020603050405020304" pitchFamily="18" charset="0"/>
                <a:cs typeface="Times New Roman" panose="02020603050405020304" pitchFamily="18" charset="0"/>
              </a:rPr>
              <a:t>Strengthen links between voluntary sector organisations and between sector organisations and statutory services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Providing a direct and accountable line of communication for voluntary, community and faith organisations to feedback their needs and concerns and work proactively to address these in partnership and across sectors - navigation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GB" sz="1200" dirty="0">
                <a:effectLst/>
                <a:latin typeface="HelveticaNeueLT Std" panose="020B0604020202020204" pitchFamily="34" charset="0"/>
                <a:ea typeface="Times New Roman" panose="02020603050405020304" pitchFamily="18" charset="0"/>
                <a:cs typeface="Times New Roman" panose="02020603050405020304" pitchFamily="18" charset="0"/>
              </a:rPr>
              <a:t>Work together to further develop partnership working between the Council and sector organisations, as part of the Council’s Voluntary and Community Sector Pledge.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50450781-C5CA-45B4-BB47-36D8DE7A19A7}" type="slidenum">
              <a:rPr lang="en-GB" altLang="en-US" smtClean="0"/>
              <a:pPr/>
              <a:t>3</a:t>
            </a:fld>
            <a:endParaRPr lang="en-GB" altLang="en-US"/>
          </a:p>
        </p:txBody>
      </p:sp>
    </p:spTree>
    <p:extLst>
      <p:ext uri="{BB962C8B-B14F-4D97-AF65-F5344CB8AC3E}">
        <p14:creationId xmlns:p14="http://schemas.microsoft.com/office/powerpoint/2010/main" val="765170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285750" indent="-285750">
              <a:lnSpc>
                <a:spcPct val="90000"/>
              </a:lnSpc>
              <a:buFont typeface="Arial" panose="020B0604020202020204" pitchFamily="34" charset="0"/>
              <a:buChar char="•"/>
            </a:pPr>
            <a:r>
              <a:rPr lang="en-GB" sz="1800" b="0" i="0" u="none" strike="noStrike" baseline="0" dirty="0"/>
              <a:t>Jointly owned by the Bridge Renewal Trust, Haringey Council and the VCS.</a:t>
            </a:r>
          </a:p>
          <a:p>
            <a:pPr marL="285750" indent="-285750">
              <a:lnSpc>
                <a:spcPct val="90000"/>
              </a:lnSpc>
              <a:buFont typeface="Arial" panose="020B0604020202020204" pitchFamily="34" charset="0"/>
              <a:buChar char="•"/>
            </a:pPr>
            <a:r>
              <a:rPr lang="en-GB" sz="1800" b="0" i="0" u="none" strike="noStrike" baseline="0" dirty="0"/>
              <a:t>For anyone who works in Haringey – either as a volunteer or in a paid capacity – to connect, signpost and navigate residents to services, people, groups, organisations and help.</a:t>
            </a:r>
          </a:p>
          <a:p>
            <a:endParaRPr lang="en-GB" sz="1800" b="0" i="0" u="none" strike="noStrike" baseline="0" dirty="0">
              <a:latin typeface="Open Sans" panose="020B0606030504020204" pitchFamily="34" charset="0"/>
            </a:endParaRPr>
          </a:p>
          <a:p>
            <a:endParaRPr lang="en-GB" sz="1800" b="0" i="0" u="none" strike="noStrike" baseline="0" dirty="0">
              <a:latin typeface="Open Sans" panose="020B0606030504020204" pitchFamily="34" charset="0"/>
            </a:endParaRPr>
          </a:p>
          <a:p>
            <a:r>
              <a:rPr lang="en-GB" sz="1800" b="0" i="0" u="none" strike="noStrike" baseline="0" dirty="0">
                <a:latin typeface="Open Sans" panose="020B0606030504020204" pitchFamily="34" charset="0"/>
              </a:rPr>
              <a:t>HOW WILL HARINGEY NAVNET HELP ME IN MY WORK? </a:t>
            </a:r>
          </a:p>
          <a:p>
            <a:r>
              <a:rPr lang="en-GB" sz="1800" b="0" i="0" u="none" strike="noStrike" baseline="0" dirty="0">
                <a:latin typeface="Open Sans" panose="020B0606030504020204" pitchFamily="34" charset="0"/>
              </a:rPr>
              <a:t>We have three strands to our offer, all of which will make your job of navigating residents quicker and easier:</a:t>
            </a:r>
          </a:p>
          <a:p>
            <a:endParaRPr lang="en-GB" sz="1800" b="0" i="0" u="none" strike="noStrike" baseline="0" dirty="0">
              <a:latin typeface="Open Sans" panose="020B0606030504020204" pitchFamily="34" charset="0"/>
            </a:endParaRPr>
          </a:p>
          <a:p>
            <a:pPr marL="285750" indent="-285750">
              <a:buFont typeface="Arial" panose="020B0604020202020204" pitchFamily="34" charset="0"/>
              <a:buChar char="•"/>
            </a:pPr>
            <a:r>
              <a:rPr lang="en-GB" sz="1800" b="1" i="0" u="none" strike="noStrike" baseline="0" dirty="0">
                <a:latin typeface="Open Sans" panose="020B0606030504020204" pitchFamily="34" charset="0"/>
              </a:rPr>
              <a:t>WhatsApp </a:t>
            </a:r>
            <a:r>
              <a:rPr lang="en-GB" sz="1800" b="0" i="0" u="none" strike="noStrike" baseline="0" dirty="0">
                <a:latin typeface="Open Sans" panose="020B0606030504020204" pitchFamily="34" charset="0"/>
              </a:rPr>
              <a:t>– ask questions and get information and advice on how to navigate your residents to appropriate resources. This is a fast and convenient way to connect with your fellow navigators</a:t>
            </a:r>
          </a:p>
          <a:p>
            <a:pPr marL="285750" indent="-285750">
              <a:buFont typeface="Arial" panose="020B0604020202020204" pitchFamily="34" charset="0"/>
              <a:buChar char="•"/>
            </a:pPr>
            <a:r>
              <a:rPr lang="en-GB" sz="1800" b="1" i="0" u="none" strike="noStrike" baseline="0" dirty="0">
                <a:latin typeface="Open Sans" panose="020B0606030504020204" pitchFamily="34" charset="0"/>
              </a:rPr>
              <a:t>Events </a:t>
            </a:r>
            <a:r>
              <a:rPr lang="en-GB" sz="1800" b="0" i="0" u="none" strike="noStrike" baseline="0" dirty="0">
                <a:latin typeface="Open Sans" panose="020B0606030504020204" pitchFamily="34" charset="0"/>
              </a:rPr>
              <a:t>– in-person gatherings once a quarter. These gatherings include plenty of time to connect face-to-face (even remotely, in COVID times) with other navigators, share information and learn about new groups and services.</a:t>
            </a:r>
          </a:p>
          <a:p>
            <a:pPr marL="285750" indent="-285750">
              <a:buFont typeface="Arial" panose="020B0604020202020204" pitchFamily="34" charset="0"/>
              <a:buChar char="•"/>
            </a:pPr>
            <a:r>
              <a:rPr lang="en-GB" sz="1800" b="1" i="0" u="none" strike="noStrike" baseline="0" dirty="0">
                <a:latin typeface="Open Sans" panose="020B0606030504020204" pitchFamily="34" charset="0"/>
              </a:rPr>
              <a:t>Skills Bank </a:t>
            </a:r>
            <a:r>
              <a:rPr lang="en-GB" sz="1800" b="0" i="0" u="none" strike="noStrike" baseline="0" dirty="0">
                <a:latin typeface="Open Sans" panose="020B0606030504020204" pitchFamily="34" charset="0"/>
              </a:rPr>
              <a:t>– short questionnaire to share your skills and strengths - then if you have a request, we will link you to someone else in Haringey </a:t>
            </a:r>
            <a:r>
              <a:rPr lang="en-GB" sz="1800" b="0" i="0" u="none" strike="noStrike" baseline="0" dirty="0" err="1">
                <a:latin typeface="Open Sans" panose="020B0606030504020204" pitchFamily="34" charset="0"/>
              </a:rPr>
              <a:t>NavNet</a:t>
            </a:r>
            <a:r>
              <a:rPr lang="en-GB" sz="1800" b="0" i="0" u="none" strike="noStrike" baseline="0" dirty="0">
                <a:latin typeface="Open Sans" panose="020B0606030504020204" pitchFamily="34" charset="0"/>
              </a:rPr>
              <a:t> who has the expertise you’re looking for.</a:t>
            </a:r>
          </a:p>
          <a:p>
            <a:pPr marL="285750" indent="-285750">
              <a:buFont typeface="Arial" panose="020B0604020202020204" pitchFamily="34" charset="0"/>
              <a:buChar char="•"/>
            </a:pPr>
            <a:endParaRPr lang="en-GB" sz="1800" b="0" i="0" u="none" strike="noStrike" baseline="0" dirty="0">
              <a:latin typeface="Open Sans" panose="020B0606030504020204" pitchFamily="34" charset="0"/>
            </a:endParaRPr>
          </a:p>
          <a:p>
            <a:r>
              <a:rPr lang="en-GB" sz="1800" b="0" i="0" u="none" strike="noStrike" baseline="0" dirty="0">
                <a:solidFill>
                  <a:srgbClr val="000000"/>
                </a:solidFill>
                <a:latin typeface="Open Sans" panose="020B0606030504020204" pitchFamily="34" charset="0"/>
              </a:rPr>
              <a:t>Aims:</a:t>
            </a:r>
          </a:p>
          <a:p>
            <a:endParaRPr lang="en-GB" sz="1800" b="0" i="0" u="none" strike="noStrike" baseline="0" dirty="0">
              <a:solidFill>
                <a:srgbClr val="000000"/>
              </a:solidFill>
              <a:latin typeface="Open Sans" panose="020B0606030504020204" pitchFamily="34" charset="0"/>
            </a:endParaRPr>
          </a:p>
          <a:p>
            <a:pPr marL="285750" indent="-285750">
              <a:buFont typeface="Arial" panose="020B0604020202020204" pitchFamily="34" charset="0"/>
              <a:buChar char="•"/>
            </a:pPr>
            <a:r>
              <a:rPr lang="en-GB" sz="1800" b="0" i="0" u="none" strike="noStrike" baseline="0" dirty="0">
                <a:solidFill>
                  <a:srgbClr val="000000"/>
                </a:solidFill>
                <a:latin typeface="Open Sans" panose="020B0606030504020204" pitchFamily="34" charset="0"/>
              </a:rPr>
              <a:t>To </a:t>
            </a:r>
            <a:r>
              <a:rPr lang="en-GB" sz="1800" b="1" i="0" u="none" strike="noStrike" baseline="0" dirty="0">
                <a:solidFill>
                  <a:srgbClr val="000000"/>
                </a:solidFill>
                <a:latin typeface="Open Sans" panose="020B0606030504020204" pitchFamily="34" charset="0"/>
              </a:rPr>
              <a:t>navigate the navigators </a:t>
            </a:r>
            <a:r>
              <a:rPr lang="en-GB" sz="1800" b="0" i="0" u="none" strike="noStrike" baseline="0" dirty="0">
                <a:solidFill>
                  <a:srgbClr val="000000"/>
                </a:solidFill>
                <a:latin typeface="Open Sans" panose="020B0606030504020204" pitchFamily="34" charset="0"/>
              </a:rPr>
              <a:t>– We can’t know everything that’s out there for our residents; so by linking together and sharing information, we can increase our knowledge and understanding of all the activities, expertise and help available in our borough. </a:t>
            </a:r>
          </a:p>
          <a:p>
            <a:pPr marL="285750" indent="-285750">
              <a:buFont typeface="Arial" panose="020B0604020202020204" pitchFamily="34" charset="0"/>
              <a:buChar char="•"/>
            </a:pPr>
            <a:r>
              <a:rPr lang="en-GB" sz="1800" b="0" i="0" u="none" strike="noStrike" baseline="0" dirty="0">
                <a:solidFill>
                  <a:srgbClr val="000000"/>
                </a:solidFill>
                <a:latin typeface="Open Sans" panose="020B0606030504020204" pitchFamily="34" charset="0"/>
              </a:rPr>
              <a:t>To </a:t>
            </a:r>
            <a:r>
              <a:rPr lang="en-GB" sz="1800" b="1" i="0" u="none" strike="noStrike" baseline="0" dirty="0">
                <a:solidFill>
                  <a:srgbClr val="000000"/>
                </a:solidFill>
                <a:latin typeface="Open Sans" panose="020B0606030504020204" pitchFamily="34" charset="0"/>
              </a:rPr>
              <a:t>promote practitioner wellbeing </a:t>
            </a:r>
            <a:r>
              <a:rPr lang="en-GB" sz="1800" b="0" i="0" u="none" strike="noStrike" baseline="0" dirty="0">
                <a:solidFill>
                  <a:srgbClr val="000000"/>
                </a:solidFill>
                <a:latin typeface="Open Sans" panose="020B0606030504020204" pitchFamily="34" charset="0"/>
              </a:rPr>
              <a:t>– It can be an isolating and sometimes difficult job helping vulnerable residents at the front line where need is greatest and resources are most scarce. Haringey </a:t>
            </a:r>
            <a:r>
              <a:rPr lang="en-GB" sz="1800" b="0" i="0" u="none" strike="noStrike" baseline="0" dirty="0" err="1">
                <a:solidFill>
                  <a:srgbClr val="000000"/>
                </a:solidFill>
                <a:latin typeface="Open Sans" panose="020B0606030504020204" pitchFamily="34" charset="0"/>
              </a:rPr>
              <a:t>NavNet</a:t>
            </a:r>
            <a:r>
              <a:rPr lang="en-GB" sz="1800" b="0" i="0" u="none" strike="noStrike" baseline="0" dirty="0">
                <a:solidFill>
                  <a:srgbClr val="000000"/>
                </a:solidFill>
                <a:latin typeface="Open Sans" panose="020B0606030504020204" pitchFamily="34" charset="0"/>
              </a:rPr>
              <a:t> provides opportunities to explore best practice in how we as navigators can look after our own health and wellbeing; how we can continue to do the best job we can for our residents for as long as possible; and how we can promote a culture of self-help, colleague support and reflective practice in our work. </a:t>
            </a:r>
          </a:p>
          <a:p>
            <a:pPr marL="285750" indent="-285750">
              <a:buFont typeface="Arial" panose="020B0604020202020204" pitchFamily="34" charset="0"/>
              <a:buChar char="•"/>
            </a:pPr>
            <a:r>
              <a:rPr lang="en-GB" sz="1800" b="0" i="0" u="none" strike="noStrike" baseline="0" dirty="0">
                <a:solidFill>
                  <a:srgbClr val="000000"/>
                </a:solidFill>
                <a:latin typeface="Open Sans" panose="020B0606030504020204" pitchFamily="34" charset="0"/>
              </a:rPr>
              <a:t>To provide a platform that </a:t>
            </a:r>
            <a:r>
              <a:rPr lang="en-GB" sz="1800" b="1" i="0" u="none" strike="noStrike" baseline="0" dirty="0">
                <a:solidFill>
                  <a:srgbClr val="000000"/>
                </a:solidFill>
                <a:latin typeface="Open Sans" panose="020B0606030504020204" pitchFamily="34" charset="0"/>
              </a:rPr>
              <a:t>drives systemic culture change </a:t>
            </a:r>
            <a:r>
              <a:rPr lang="en-GB" sz="1800" b="0" i="0" u="none" strike="noStrike" baseline="0" dirty="0">
                <a:solidFill>
                  <a:srgbClr val="000000"/>
                </a:solidFill>
                <a:latin typeface="Open Sans" panose="020B0606030504020204" pitchFamily="34" charset="0"/>
              </a:rPr>
              <a:t>– When we support residents, we all come up against similar obstacles again and again. Whether it’s housing, debt or mental health support, the feedback we – as front-line workers – can provide to various council departments is invaluable. Haringey </a:t>
            </a:r>
            <a:r>
              <a:rPr lang="en-GB" sz="1800" b="0" i="0" u="none" strike="noStrike" baseline="0" dirty="0" err="1">
                <a:solidFill>
                  <a:srgbClr val="000000"/>
                </a:solidFill>
                <a:latin typeface="Open Sans" panose="020B0606030504020204" pitchFamily="34" charset="0"/>
              </a:rPr>
              <a:t>NavNet</a:t>
            </a:r>
            <a:r>
              <a:rPr lang="en-GB" sz="1800" b="0" i="0" u="none" strike="noStrike" baseline="0" dirty="0">
                <a:solidFill>
                  <a:srgbClr val="000000"/>
                </a:solidFill>
                <a:latin typeface="Open Sans" panose="020B0606030504020204" pitchFamily="34" charset="0"/>
              </a:rPr>
              <a:t> gives you the opportunity to address these issues directly with council colleagues who have the ability to change things for the better. </a:t>
            </a:r>
            <a:endParaRPr lang="en-GB" dirty="0"/>
          </a:p>
        </p:txBody>
      </p:sp>
      <p:sp>
        <p:nvSpPr>
          <p:cNvPr id="4" name="Slide Number Placeholder 3"/>
          <p:cNvSpPr>
            <a:spLocks noGrp="1"/>
          </p:cNvSpPr>
          <p:nvPr>
            <p:ph type="sldNum" sz="quarter" idx="5"/>
          </p:nvPr>
        </p:nvSpPr>
        <p:spPr/>
        <p:txBody>
          <a:bodyPr/>
          <a:lstStyle/>
          <a:p>
            <a:fld id="{50450781-C5CA-45B4-BB47-36D8DE7A19A7}" type="slidenum">
              <a:rPr lang="en-GB" altLang="en-US" smtClean="0"/>
              <a:pPr/>
              <a:t>4</a:t>
            </a:fld>
            <a:endParaRPr lang="en-GB" altLang="en-US"/>
          </a:p>
        </p:txBody>
      </p:sp>
    </p:spTree>
    <p:extLst>
      <p:ext uri="{BB962C8B-B14F-4D97-AF65-F5344CB8AC3E}">
        <p14:creationId xmlns:p14="http://schemas.microsoft.com/office/powerpoint/2010/main" val="2034924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PPGs – and Healthwatch – are VCS organisations</a:t>
            </a:r>
          </a:p>
          <a:p>
            <a:pPr marL="171450" indent="-171450">
              <a:buFont typeface="Arial" panose="020B0604020202020204" pitchFamily="34" charset="0"/>
              <a:buChar char="•"/>
            </a:pPr>
            <a:r>
              <a:rPr lang="en-GB" dirty="0"/>
              <a:t>Engaging with local VCS could help with recruiting more patients to the PPG &amp; ensuring PPG is representative of local community</a:t>
            </a:r>
          </a:p>
          <a:p>
            <a:pPr marL="171450" indent="-171450">
              <a:buFont typeface="Arial" panose="020B0604020202020204" pitchFamily="34" charset="0"/>
              <a:buChar char="•"/>
            </a:pPr>
            <a:r>
              <a:rPr lang="en-GB" dirty="0"/>
              <a:t>Support links between practices &amp; local VCS – awareness of what’s happening locally. May want to invite local VCS to PPG meetings to share local opportunities for patients, or engage in local VCS events. Enable practice to disseminate information within local community </a:t>
            </a:r>
          </a:p>
          <a:p>
            <a:pPr marL="171450" indent="-171450">
              <a:buFont typeface="Arial" panose="020B0604020202020204" pitchFamily="34" charset="0"/>
              <a:buChar char="•"/>
            </a:pPr>
            <a:r>
              <a:rPr lang="en-GB" dirty="0"/>
              <a:t>Purpose of PPG includes to support health awareness and patient education – opportunity for partnerships e.g. on awareness raising initiatives</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50450781-C5CA-45B4-BB47-36D8DE7A19A7}" type="slidenum">
              <a:rPr lang="en-GB" altLang="en-US" smtClean="0"/>
              <a:pPr/>
              <a:t>5</a:t>
            </a:fld>
            <a:endParaRPr lang="en-GB" altLang="en-US"/>
          </a:p>
        </p:txBody>
      </p:sp>
    </p:spTree>
    <p:extLst>
      <p:ext uri="{BB962C8B-B14F-4D97-AF65-F5344CB8AC3E}">
        <p14:creationId xmlns:p14="http://schemas.microsoft.com/office/powerpoint/2010/main" val="3913902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Footer Placeholder 4">
            <a:extLst>
              <a:ext uri="{FF2B5EF4-FFF2-40B4-BE49-F238E27FC236}">
                <a16:creationId xmlns:a16="http://schemas.microsoft.com/office/drawing/2014/main" id="{80FD22CC-A396-4477-AAE6-D0D1800FE7C4}"/>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1571087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5827660A-71E7-4756-9DAD-55F4BC0D3B22}"/>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2415126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40768"/>
            <a:ext cx="2057400" cy="478539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340768"/>
            <a:ext cx="6019800" cy="47853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60946F7D-B552-4FC8-A9EF-37C8790522E7}"/>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2611715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1B7CD833-B8C6-4177-93F2-DE5A90703966}"/>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102204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DD73C49B-555C-4A62-A47F-81F3A66D8B70}"/>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1141634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829E3E9E-6ED3-4FF4-92CB-37D112527B4B}"/>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1025105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1910F84C-768F-4AA6-B17B-E415C7B3007A}"/>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799499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4">
            <a:extLst>
              <a:ext uri="{FF2B5EF4-FFF2-40B4-BE49-F238E27FC236}">
                <a16:creationId xmlns:a16="http://schemas.microsoft.com/office/drawing/2014/main" id="{D6B59F3C-ECD1-4845-8F75-66393ACA66E8}"/>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2663014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676AE87B-583F-4722-A8DB-29174952EFAE}"/>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3706470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1412776"/>
            <a:ext cx="5111750" cy="4713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989A0E0D-0A88-4FDF-B08F-1532EF2F9CF8}"/>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192622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1268760"/>
            <a:ext cx="5486400" cy="345881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083D8758-CCB0-4A3C-8279-5A8996090479}"/>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144688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D6AFA6B-B98B-42C5-8B3D-263056D99DFF}"/>
              </a:ext>
            </a:extLst>
          </p:cNvPr>
          <p:cNvSpPr>
            <a:spLocks noGrp="1"/>
          </p:cNvSpPr>
          <p:nvPr>
            <p:ph type="title"/>
          </p:nvPr>
        </p:nvSpPr>
        <p:spPr bwMode="auto">
          <a:xfrm>
            <a:off x="468313" y="2060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2601F6EF-1CD0-4A26-8502-F60EBB0151B8}"/>
              </a:ext>
            </a:extLst>
          </p:cNvPr>
          <p:cNvSpPr>
            <a:spLocks noGrp="1"/>
          </p:cNvSpPr>
          <p:nvPr>
            <p:ph type="body" idx="1"/>
          </p:nvPr>
        </p:nvSpPr>
        <p:spPr bwMode="auto">
          <a:xfrm>
            <a:off x="457200" y="3357563"/>
            <a:ext cx="8229600" cy="276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6" descr="BS1995_Haringey_TapeType_RED_RGB.jpg">
            <a:extLst>
              <a:ext uri="{FF2B5EF4-FFF2-40B4-BE49-F238E27FC236}">
                <a16:creationId xmlns:a16="http://schemas.microsoft.com/office/drawing/2014/main" id="{3F106978-5A3F-414E-A07B-D231FC57218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164388" y="260350"/>
            <a:ext cx="161925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a:extLst>
              <a:ext uri="{FF2B5EF4-FFF2-40B4-BE49-F238E27FC236}">
                <a16:creationId xmlns:a16="http://schemas.microsoft.com/office/drawing/2014/main" id="{5785B62F-42BA-4785-A789-B027DBE5E557}"/>
              </a:ext>
            </a:extLst>
          </p:cNvPr>
          <p:cNvSpPr>
            <a:spLocks noGrp="1"/>
          </p:cNvSpPr>
          <p:nvPr>
            <p:ph type="ftr" sz="quarter" idx="3"/>
          </p:nvPr>
        </p:nvSpPr>
        <p:spPr>
          <a:xfrm>
            <a:off x="5795963" y="6308725"/>
            <a:ext cx="2895600" cy="365125"/>
          </a:xfrm>
          <a:prstGeom prst="rect">
            <a:avLst/>
          </a:prstGeom>
        </p:spPr>
        <p:txBody>
          <a:bodyPr/>
          <a:lstStyle>
            <a:lvl1pPr algn="r" fontAlgn="auto">
              <a:spcBef>
                <a:spcPts val="0"/>
              </a:spcBef>
              <a:spcAft>
                <a:spcPts val="0"/>
              </a:spcAft>
              <a:defRPr sz="1100" b="1" dirty="0" smtClean="0">
                <a:solidFill>
                  <a:srgbClr val="DA291C"/>
                </a:solidFill>
                <a:latin typeface="+mn-lt"/>
                <a:cs typeface="+mn-cs"/>
              </a:defRPr>
            </a:lvl1pPr>
          </a:lstStyle>
          <a:p>
            <a:pPr>
              <a:defRPr/>
            </a:pPr>
            <a:r>
              <a:rPr lang="en-GB"/>
              <a:t>haringey.gov.uk</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HelveticaNeueLT Std" panose="020B0604020202020204" pitchFamily="34" charset="0"/>
        </a:defRPr>
      </a:lvl2pPr>
      <a:lvl3pPr algn="ctr" rtl="0" eaLnBrk="1" fontAlgn="base" hangingPunct="1">
        <a:spcBef>
          <a:spcPct val="0"/>
        </a:spcBef>
        <a:spcAft>
          <a:spcPct val="0"/>
        </a:spcAft>
        <a:defRPr sz="4400">
          <a:solidFill>
            <a:schemeClr val="tx1"/>
          </a:solidFill>
          <a:latin typeface="HelveticaNeueLT Std" panose="020B0604020202020204" pitchFamily="34" charset="0"/>
        </a:defRPr>
      </a:lvl3pPr>
      <a:lvl4pPr algn="ctr" rtl="0" eaLnBrk="1" fontAlgn="base" hangingPunct="1">
        <a:spcBef>
          <a:spcPct val="0"/>
        </a:spcBef>
        <a:spcAft>
          <a:spcPct val="0"/>
        </a:spcAft>
        <a:defRPr sz="4400">
          <a:solidFill>
            <a:schemeClr val="tx1"/>
          </a:solidFill>
          <a:latin typeface="HelveticaNeueLT Std" panose="020B0604020202020204" pitchFamily="34" charset="0"/>
        </a:defRPr>
      </a:lvl4pPr>
      <a:lvl5pPr algn="ctr" rtl="0" eaLnBrk="1" fontAlgn="base" hangingPunct="1">
        <a:spcBef>
          <a:spcPct val="0"/>
        </a:spcBef>
        <a:spcAft>
          <a:spcPct val="0"/>
        </a:spcAft>
        <a:defRPr sz="4400">
          <a:solidFill>
            <a:schemeClr val="tx1"/>
          </a:solidFill>
          <a:latin typeface="HelveticaNeueLT Std" panose="020B0604020202020204" pitchFamily="34" charset="0"/>
        </a:defRPr>
      </a:lvl5pPr>
      <a:lvl6pPr marL="457200" algn="ctr" rtl="0" eaLnBrk="1" fontAlgn="base" hangingPunct="1">
        <a:spcBef>
          <a:spcPct val="0"/>
        </a:spcBef>
        <a:spcAft>
          <a:spcPct val="0"/>
        </a:spcAft>
        <a:defRPr sz="4400">
          <a:solidFill>
            <a:schemeClr val="tx1"/>
          </a:solidFill>
          <a:latin typeface="HelveticaNeueLT Std" panose="020B0604020202020204" pitchFamily="34" charset="0"/>
        </a:defRPr>
      </a:lvl6pPr>
      <a:lvl7pPr marL="914400" algn="ctr" rtl="0" eaLnBrk="1" fontAlgn="base" hangingPunct="1">
        <a:spcBef>
          <a:spcPct val="0"/>
        </a:spcBef>
        <a:spcAft>
          <a:spcPct val="0"/>
        </a:spcAft>
        <a:defRPr sz="4400">
          <a:solidFill>
            <a:schemeClr val="tx1"/>
          </a:solidFill>
          <a:latin typeface="HelveticaNeueLT Std" panose="020B0604020202020204" pitchFamily="34" charset="0"/>
        </a:defRPr>
      </a:lvl7pPr>
      <a:lvl8pPr marL="1371600" algn="ctr" rtl="0" eaLnBrk="1" fontAlgn="base" hangingPunct="1">
        <a:spcBef>
          <a:spcPct val="0"/>
        </a:spcBef>
        <a:spcAft>
          <a:spcPct val="0"/>
        </a:spcAft>
        <a:defRPr sz="4400">
          <a:solidFill>
            <a:schemeClr val="tx1"/>
          </a:solidFill>
          <a:latin typeface="HelveticaNeueLT Std" panose="020B0604020202020204" pitchFamily="34" charset="0"/>
        </a:defRPr>
      </a:lvl8pPr>
      <a:lvl9pPr marL="1828800" algn="ctr" rtl="0" eaLnBrk="1" fontAlgn="base" hangingPunct="1">
        <a:spcBef>
          <a:spcPct val="0"/>
        </a:spcBef>
        <a:spcAft>
          <a:spcPct val="0"/>
        </a:spcAft>
        <a:defRPr sz="4400">
          <a:solidFill>
            <a:schemeClr val="tx1"/>
          </a:solidFill>
          <a:latin typeface="HelveticaNeueLT Std" panose="020B06040202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E25152AA-A882-435C-A0E5-285CBDE62AEF}"/>
              </a:ext>
            </a:extLst>
          </p:cNvPr>
          <p:cNvSpPr>
            <a:spLocks noGrp="1"/>
          </p:cNvSpPr>
          <p:nvPr>
            <p:ph type="ctrTitle"/>
          </p:nvPr>
        </p:nvSpPr>
        <p:spPr/>
        <p:txBody>
          <a:bodyPr/>
          <a:lstStyle/>
          <a:p>
            <a:r>
              <a:rPr lang="en-GB" altLang="en-US" sz="3600" b="1" dirty="0"/>
              <a:t>Poppy Thomas </a:t>
            </a:r>
            <a:br>
              <a:rPr lang="en-GB" altLang="en-US" sz="3600" b="1" dirty="0"/>
            </a:br>
            <a:br>
              <a:rPr lang="en-GB" altLang="en-US" sz="3600" b="1" dirty="0"/>
            </a:br>
            <a:r>
              <a:rPr lang="en-GB" altLang="en-US" sz="3600" b="1" dirty="0"/>
              <a:t>Voluntary &amp; Community Sector Coordinator, Haringey Council</a:t>
            </a:r>
          </a:p>
        </p:txBody>
      </p:sp>
      <p:sp>
        <p:nvSpPr>
          <p:cNvPr id="2052" name="Footer Placeholder 3">
            <a:extLst>
              <a:ext uri="{FF2B5EF4-FFF2-40B4-BE49-F238E27FC236}">
                <a16:creationId xmlns:a16="http://schemas.microsoft.com/office/drawing/2014/main" id="{0700AE34-A8F8-4A4D-A6A7-8EB48AA16A46}"/>
              </a:ext>
            </a:extLst>
          </p:cNvPr>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HelveticaNeueLT Std" panose="020B0604020202020204" pitchFamily="34" charset="0"/>
              </a:defRPr>
            </a:lvl1pPr>
            <a:lvl2pPr marL="742950" indent="-285750">
              <a:defRPr>
                <a:solidFill>
                  <a:schemeClr val="tx1"/>
                </a:solidFill>
                <a:latin typeface="HelveticaNeueLT Std" panose="020B0604020202020204" pitchFamily="34" charset="0"/>
              </a:defRPr>
            </a:lvl2pPr>
            <a:lvl3pPr marL="1143000" indent="-228600">
              <a:defRPr>
                <a:solidFill>
                  <a:schemeClr val="tx1"/>
                </a:solidFill>
                <a:latin typeface="HelveticaNeueLT Std" panose="020B0604020202020204" pitchFamily="34" charset="0"/>
              </a:defRPr>
            </a:lvl3pPr>
            <a:lvl4pPr marL="1600200" indent="-228600">
              <a:defRPr>
                <a:solidFill>
                  <a:schemeClr val="tx1"/>
                </a:solidFill>
                <a:latin typeface="HelveticaNeueLT Std" panose="020B0604020202020204" pitchFamily="34" charset="0"/>
              </a:defRPr>
            </a:lvl4pPr>
            <a:lvl5pPr marL="2057400" indent="-228600">
              <a:defRPr>
                <a:solidFill>
                  <a:schemeClr val="tx1"/>
                </a:solidFill>
                <a:latin typeface="HelveticaNeueLT Std" panose="020B0604020202020204" pitchFamily="34" charset="0"/>
              </a:defRPr>
            </a:lvl5pPr>
            <a:lvl6pPr marL="2514600" indent="-228600" fontAlgn="base">
              <a:spcBef>
                <a:spcPct val="0"/>
              </a:spcBef>
              <a:spcAft>
                <a:spcPct val="0"/>
              </a:spcAft>
              <a:defRPr>
                <a:solidFill>
                  <a:schemeClr val="tx1"/>
                </a:solidFill>
                <a:latin typeface="HelveticaNeueLT Std" panose="020B0604020202020204" pitchFamily="34" charset="0"/>
              </a:defRPr>
            </a:lvl6pPr>
            <a:lvl7pPr marL="2971800" indent="-228600" fontAlgn="base">
              <a:spcBef>
                <a:spcPct val="0"/>
              </a:spcBef>
              <a:spcAft>
                <a:spcPct val="0"/>
              </a:spcAft>
              <a:defRPr>
                <a:solidFill>
                  <a:schemeClr val="tx1"/>
                </a:solidFill>
                <a:latin typeface="HelveticaNeueLT Std" panose="020B0604020202020204" pitchFamily="34" charset="0"/>
              </a:defRPr>
            </a:lvl7pPr>
            <a:lvl8pPr marL="3429000" indent="-228600" fontAlgn="base">
              <a:spcBef>
                <a:spcPct val="0"/>
              </a:spcBef>
              <a:spcAft>
                <a:spcPct val="0"/>
              </a:spcAft>
              <a:defRPr>
                <a:solidFill>
                  <a:schemeClr val="tx1"/>
                </a:solidFill>
                <a:latin typeface="HelveticaNeueLT Std" panose="020B0604020202020204" pitchFamily="34" charset="0"/>
              </a:defRPr>
            </a:lvl8pPr>
            <a:lvl9pPr marL="3886200" indent="-228600" fontAlgn="base">
              <a:spcBef>
                <a:spcPct val="0"/>
              </a:spcBef>
              <a:spcAft>
                <a:spcPct val="0"/>
              </a:spcAft>
              <a:defRPr>
                <a:solidFill>
                  <a:schemeClr val="tx1"/>
                </a:solidFill>
                <a:latin typeface="HelveticaNeueLT Std" panose="020B0604020202020204" pitchFamily="34" charset="0"/>
              </a:defRPr>
            </a:lvl9pPr>
          </a:lstStyle>
          <a:p>
            <a:pPr fontAlgn="base">
              <a:spcBef>
                <a:spcPct val="0"/>
              </a:spcBef>
              <a:spcAft>
                <a:spcPct val="0"/>
              </a:spcAft>
            </a:pPr>
            <a:r>
              <a:rPr lang="en-GB" altLang="en-US">
                <a:solidFill>
                  <a:srgbClr val="DA291C"/>
                </a:solidFill>
              </a:rPr>
              <a:t>haringey.gov.uk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46E8E-7462-4BB6-8C55-968153FB3BDB}"/>
              </a:ext>
            </a:extLst>
          </p:cNvPr>
          <p:cNvSpPr>
            <a:spLocks noGrp="1"/>
          </p:cNvSpPr>
          <p:nvPr>
            <p:ph type="title"/>
          </p:nvPr>
        </p:nvSpPr>
        <p:spPr/>
        <p:txBody>
          <a:bodyPr/>
          <a:lstStyle/>
          <a:p>
            <a:r>
              <a:rPr lang="en-GB" sz="3600" dirty="0">
                <a:solidFill>
                  <a:srgbClr val="000000"/>
                </a:solidFill>
                <a:latin typeface="Arial" panose="020B0604020202020204" pitchFamily="34" charset="0"/>
                <a:ea typeface="Times New Roman" panose="02020603050405020304" pitchFamily="18" charset="0"/>
              </a:rPr>
              <a:t>H</a:t>
            </a:r>
            <a:r>
              <a:rPr lang="en-GB" sz="3600" dirty="0">
                <a:solidFill>
                  <a:srgbClr val="000000"/>
                </a:solidFill>
                <a:effectLst/>
                <a:latin typeface="Arial" panose="020B0604020202020204" pitchFamily="34" charset="0"/>
                <a:ea typeface="Times New Roman" panose="02020603050405020304" pitchFamily="18" charset="0"/>
              </a:rPr>
              <a:t>ow the Council works with the VCS</a:t>
            </a:r>
            <a:endParaRPr lang="en-GB" sz="3600" dirty="0"/>
          </a:p>
        </p:txBody>
      </p:sp>
      <p:sp>
        <p:nvSpPr>
          <p:cNvPr id="3" name="Content Placeholder 2">
            <a:extLst>
              <a:ext uri="{FF2B5EF4-FFF2-40B4-BE49-F238E27FC236}">
                <a16:creationId xmlns:a16="http://schemas.microsoft.com/office/drawing/2014/main" id="{A4DFCA6B-F2F4-4600-8CF4-202147EEF479}"/>
              </a:ext>
            </a:extLst>
          </p:cNvPr>
          <p:cNvSpPr>
            <a:spLocks noGrp="1"/>
          </p:cNvSpPr>
          <p:nvPr>
            <p:ph idx="1"/>
          </p:nvPr>
        </p:nvSpPr>
        <p:spPr/>
        <p:txBody>
          <a:bodyPr/>
          <a:lstStyle/>
          <a:p>
            <a:r>
              <a:rPr lang="en-GB" sz="2400" dirty="0">
                <a:effectLst/>
                <a:latin typeface="HelveticaNeueLT Std" panose="020B0604020202020204" pitchFamily="34" charset="0"/>
                <a:ea typeface="Calibri" panose="020F0502020204030204" pitchFamily="34" charset="0"/>
              </a:rPr>
              <a:t>Commissio</a:t>
            </a:r>
            <a:r>
              <a:rPr lang="en-GB" sz="2400" dirty="0">
                <a:latin typeface="HelveticaNeueLT Std" panose="020B0604020202020204" pitchFamily="34" charset="0"/>
                <a:ea typeface="Calibri" panose="020F0502020204030204" pitchFamily="34" charset="0"/>
              </a:rPr>
              <a:t>n &amp; fund services</a:t>
            </a:r>
          </a:p>
          <a:p>
            <a:r>
              <a:rPr lang="en-GB" sz="2400" dirty="0">
                <a:latin typeface="HelveticaNeueLT Std" panose="020B0604020202020204" pitchFamily="34" charset="0"/>
                <a:ea typeface="Calibri" panose="020F0502020204030204" pitchFamily="34" charset="0"/>
              </a:rPr>
              <a:t>Bring in external funding &amp; resources</a:t>
            </a:r>
          </a:p>
          <a:p>
            <a:r>
              <a:rPr lang="en-GB" sz="2400" dirty="0">
                <a:latin typeface="HelveticaNeueLT Std" panose="020B0604020202020204" pitchFamily="34" charset="0"/>
                <a:ea typeface="Calibri" panose="020F0502020204030204" pitchFamily="34" charset="0"/>
              </a:rPr>
              <a:t>Provide space</a:t>
            </a:r>
          </a:p>
          <a:p>
            <a:r>
              <a:rPr lang="en-GB" sz="2400" dirty="0">
                <a:latin typeface="HelveticaNeueLT Std" panose="020B0604020202020204" pitchFamily="34" charset="0"/>
                <a:ea typeface="Calibri" panose="020F0502020204030204" pitchFamily="34" charset="0"/>
              </a:rPr>
              <a:t>Support partnerships &amp; networks</a:t>
            </a:r>
          </a:p>
          <a:p>
            <a:r>
              <a:rPr lang="en-GB" sz="2400" dirty="0">
                <a:latin typeface="HelveticaNeueLT Std" panose="020B0604020202020204" pitchFamily="34" charset="0"/>
                <a:ea typeface="Calibri" panose="020F0502020204030204" pitchFamily="34" charset="0"/>
              </a:rPr>
              <a:t>Share expertise &amp; insights</a:t>
            </a:r>
          </a:p>
        </p:txBody>
      </p:sp>
      <p:sp>
        <p:nvSpPr>
          <p:cNvPr id="4" name="Footer Placeholder 3">
            <a:extLst>
              <a:ext uri="{FF2B5EF4-FFF2-40B4-BE49-F238E27FC236}">
                <a16:creationId xmlns:a16="http://schemas.microsoft.com/office/drawing/2014/main" id="{D9814C1B-6C87-4CF4-B84E-E65C0EC0F46D}"/>
              </a:ext>
            </a:extLst>
          </p:cNvPr>
          <p:cNvSpPr>
            <a:spLocks noGrp="1"/>
          </p:cNvSpPr>
          <p:nvPr>
            <p:ph type="ftr" sz="quarter" idx="10"/>
          </p:nvPr>
        </p:nvSpPr>
        <p:spPr/>
        <p:txBody>
          <a:bodyPr/>
          <a:lstStyle/>
          <a:p>
            <a:pPr>
              <a:defRPr/>
            </a:pPr>
            <a:r>
              <a:rPr lang="en-GB"/>
              <a:t>haringey.gov.uk</a:t>
            </a:r>
          </a:p>
        </p:txBody>
      </p:sp>
    </p:spTree>
    <p:extLst>
      <p:ext uri="{BB962C8B-B14F-4D97-AF65-F5344CB8AC3E}">
        <p14:creationId xmlns:p14="http://schemas.microsoft.com/office/powerpoint/2010/main" val="20254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CB1AC-4EE7-43EC-95A6-9DEC53841B3E}"/>
              </a:ext>
            </a:extLst>
          </p:cNvPr>
          <p:cNvSpPr>
            <a:spLocks noGrp="1"/>
          </p:cNvSpPr>
          <p:nvPr>
            <p:ph type="title"/>
          </p:nvPr>
        </p:nvSpPr>
        <p:spPr/>
        <p:txBody>
          <a:bodyPr/>
          <a:lstStyle/>
          <a:p>
            <a:r>
              <a:rPr lang="en-GB" altLang="en-US" sz="3200" dirty="0"/>
              <a:t>Voluntary &amp; Community Sector Support Team</a:t>
            </a:r>
            <a:endParaRPr lang="en-GB" sz="3200" dirty="0"/>
          </a:p>
        </p:txBody>
      </p:sp>
      <p:sp>
        <p:nvSpPr>
          <p:cNvPr id="3" name="Content Placeholder 2">
            <a:extLst>
              <a:ext uri="{FF2B5EF4-FFF2-40B4-BE49-F238E27FC236}">
                <a16:creationId xmlns:a16="http://schemas.microsoft.com/office/drawing/2014/main" id="{BB558C78-077D-4C3D-BBA5-1CAFEA533399}"/>
              </a:ext>
            </a:extLst>
          </p:cNvPr>
          <p:cNvSpPr>
            <a:spLocks noGrp="1"/>
          </p:cNvSpPr>
          <p:nvPr>
            <p:ph idx="1"/>
          </p:nvPr>
        </p:nvSpPr>
        <p:spPr/>
        <p:txBody>
          <a:bodyPr/>
          <a:lstStyle/>
          <a:p>
            <a:r>
              <a:rPr lang="en-GB" sz="2000" dirty="0">
                <a:effectLst/>
                <a:latin typeface="HelveticaNeueLT Std" panose="020B0604020202020204" pitchFamily="34" charset="0"/>
                <a:ea typeface="Times New Roman" panose="02020603050405020304" pitchFamily="18" charset="0"/>
                <a:cs typeface="Times New Roman" panose="02020603050405020304" pitchFamily="18" charset="0"/>
              </a:rPr>
              <a:t>Haringey Council and the Bridge Renewal Trust working in partnership to grow the support that’s available for the Voluntary, Community and Faith Sectors in Haringey</a:t>
            </a:r>
            <a:r>
              <a:rPr lang="en-GB" sz="2000" dirty="0">
                <a:latin typeface="HelveticaNeueLT Std" panose="020B0604020202020204" pitchFamily="34" charset="0"/>
                <a:ea typeface="Times New Roman" panose="02020603050405020304" pitchFamily="18" charset="0"/>
                <a:cs typeface="Times New Roman" panose="02020603050405020304" pitchFamily="18" charset="0"/>
              </a:rPr>
              <a:t>:</a:t>
            </a:r>
            <a:endParaRPr lang="en-GB" sz="2000" dirty="0">
              <a:effectLst/>
              <a:latin typeface="HelveticaNeueLT Std" panose="020B0604020202020204" pitchFamily="34" charset="0"/>
              <a:ea typeface="Times New Roman" panose="02020603050405020304" pitchFamily="18" charset="0"/>
              <a:cs typeface="Times New Roman" panose="02020603050405020304" pitchFamily="18" charset="0"/>
            </a:endParaRPr>
          </a:p>
          <a:p>
            <a:pPr lvl="1"/>
            <a:r>
              <a:rPr lang="en-GB" sz="2000" dirty="0">
                <a:effectLst/>
                <a:latin typeface="HelveticaNeueLT Std" panose="020B0604020202020204" pitchFamily="34" charset="0"/>
                <a:ea typeface="Times New Roman" panose="02020603050405020304" pitchFamily="18" charset="0"/>
                <a:cs typeface="Times New Roman" panose="02020603050405020304" pitchFamily="18" charset="0"/>
              </a:rPr>
              <a:t>Provide support, resources and guidance to the Voluntary, Community and Faith sectors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GB" sz="2000" dirty="0">
                <a:effectLst/>
                <a:latin typeface="HelveticaNeueLT Std" panose="020B0604020202020204" pitchFamily="34" charset="0"/>
                <a:ea typeface="Times New Roman" panose="02020603050405020304" pitchFamily="18" charset="0"/>
                <a:cs typeface="Times New Roman" panose="02020603050405020304" pitchFamily="18" charset="0"/>
              </a:rPr>
              <a:t>Strengthen links between voluntary sector organisations and between sector organisations and statutory services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499DCD17-4CE6-491F-987E-2E841840091D}"/>
              </a:ext>
            </a:extLst>
          </p:cNvPr>
          <p:cNvSpPr>
            <a:spLocks noGrp="1"/>
          </p:cNvSpPr>
          <p:nvPr>
            <p:ph type="ftr" sz="quarter" idx="10"/>
          </p:nvPr>
        </p:nvSpPr>
        <p:spPr/>
        <p:txBody>
          <a:bodyPr/>
          <a:lstStyle/>
          <a:p>
            <a:pPr>
              <a:defRPr/>
            </a:pPr>
            <a:r>
              <a:rPr lang="en-GB"/>
              <a:t>haringey.gov.uk</a:t>
            </a:r>
          </a:p>
        </p:txBody>
      </p:sp>
    </p:spTree>
    <p:extLst>
      <p:ext uri="{BB962C8B-B14F-4D97-AF65-F5344CB8AC3E}">
        <p14:creationId xmlns:p14="http://schemas.microsoft.com/office/powerpoint/2010/main" val="304868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D88C2-13F4-43C6-821A-3E9F4B74EEBC}"/>
              </a:ext>
            </a:extLst>
          </p:cNvPr>
          <p:cNvSpPr>
            <a:spLocks noGrp="1"/>
          </p:cNvSpPr>
          <p:nvPr>
            <p:ph type="body" idx="1"/>
          </p:nvPr>
        </p:nvSpPr>
        <p:spPr>
          <a:xfrm>
            <a:off x="457200" y="1340768"/>
            <a:ext cx="4040188" cy="639762"/>
          </a:xfrm>
        </p:spPr>
        <p:txBody>
          <a:bodyPr wrap="square" anchor="b">
            <a:normAutofit lnSpcReduction="10000"/>
          </a:bodyPr>
          <a:lstStyle/>
          <a:p>
            <a:r>
              <a:rPr lang="en-GB" sz="3600" b="0" dirty="0" err="1"/>
              <a:t>NavNet</a:t>
            </a:r>
            <a:endParaRPr lang="en-GB" sz="2800" b="0" dirty="0"/>
          </a:p>
        </p:txBody>
      </p:sp>
      <p:sp>
        <p:nvSpPr>
          <p:cNvPr id="3" name="Content Placeholder 2">
            <a:extLst>
              <a:ext uri="{FF2B5EF4-FFF2-40B4-BE49-F238E27FC236}">
                <a16:creationId xmlns:a16="http://schemas.microsoft.com/office/drawing/2014/main" id="{8D1FA49C-706A-4AB4-BC58-FB6857FE8070}"/>
              </a:ext>
            </a:extLst>
          </p:cNvPr>
          <p:cNvSpPr>
            <a:spLocks noGrp="1"/>
          </p:cNvSpPr>
          <p:nvPr>
            <p:ph sz="half" idx="2"/>
          </p:nvPr>
        </p:nvSpPr>
        <p:spPr>
          <a:xfrm>
            <a:off x="457200" y="2174875"/>
            <a:ext cx="4040188" cy="3951288"/>
          </a:xfrm>
        </p:spPr>
        <p:txBody>
          <a:bodyPr wrap="square" anchor="t">
            <a:normAutofit/>
          </a:bodyPr>
          <a:lstStyle/>
          <a:p>
            <a:pPr>
              <a:lnSpc>
                <a:spcPct val="90000"/>
              </a:lnSpc>
            </a:pPr>
            <a:r>
              <a:rPr lang="en-GB" sz="2000" b="0" i="0" u="none" strike="noStrike" baseline="0" dirty="0"/>
              <a:t>A free network that connects people who help Haringey residents.</a:t>
            </a:r>
          </a:p>
          <a:p>
            <a:pPr marL="0" indent="0">
              <a:lnSpc>
                <a:spcPct val="90000"/>
              </a:lnSpc>
              <a:buNone/>
            </a:pPr>
            <a:r>
              <a:rPr lang="en-GB" sz="2000" b="0" i="0" u="none" strike="noStrike" baseline="0" dirty="0"/>
              <a:t> </a:t>
            </a:r>
          </a:p>
          <a:p>
            <a:pPr>
              <a:lnSpc>
                <a:spcPct val="90000"/>
              </a:lnSpc>
            </a:pPr>
            <a:r>
              <a:rPr lang="en-GB" sz="2000" dirty="0"/>
              <a:t>WhatsApp, events &amp; Skills Bank</a:t>
            </a:r>
          </a:p>
          <a:p>
            <a:pPr marL="0" indent="0">
              <a:lnSpc>
                <a:spcPct val="90000"/>
              </a:lnSpc>
              <a:buNone/>
            </a:pPr>
            <a:endParaRPr lang="en-GB" sz="2000" dirty="0"/>
          </a:p>
          <a:p>
            <a:pPr>
              <a:lnSpc>
                <a:spcPct val="90000"/>
              </a:lnSpc>
            </a:pPr>
            <a:r>
              <a:rPr lang="en-GB" sz="2000" dirty="0"/>
              <a:t>Aims:</a:t>
            </a:r>
          </a:p>
          <a:p>
            <a:pPr lvl="1">
              <a:lnSpc>
                <a:spcPct val="90000"/>
              </a:lnSpc>
            </a:pPr>
            <a:r>
              <a:rPr lang="en-GB" sz="1800" b="0" i="0" u="none" strike="noStrike" baseline="0" dirty="0">
                <a:latin typeface="+mj-lt"/>
              </a:rPr>
              <a:t>To </a:t>
            </a:r>
            <a:r>
              <a:rPr lang="en-GB" sz="1800" b="1" i="0" u="none" strike="noStrike" baseline="0" dirty="0">
                <a:latin typeface="+mj-lt"/>
              </a:rPr>
              <a:t>navigate the navigators </a:t>
            </a:r>
          </a:p>
          <a:p>
            <a:pPr lvl="1">
              <a:lnSpc>
                <a:spcPct val="90000"/>
              </a:lnSpc>
            </a:pPr>
            <a:r>
              <a:rPr lang="en-GB" sz="1800" b="0" i="0" u="none" strike="noStrike" baseline="0" dirty="0">
                <a:latin typeface="+mj-lt"/>
              </a:rPr>
              <a:t>To </a:t>
            </a:r>
            <a:r>
              <a:rPr lang="en-GB" sz="1800" b="1" i="0" u="none" strike="noStrike" baseline="0" dirty="0">
                <a:latin typeface="+mj-lt"/>
              </a:rPr>
              <a:t>promote practitioner wellbeing</a:t>
            </a:r>
          </a:p>
          <a:p>
            <a:pPr lvl="1">
              <a:lnSpc>
                <a:spcPct val="90000"/>
              </a:lnSpc>
            </a:pPr>
            <a:r>
              <a:rPr lang="en-GB" sz="1800" dirty="0">
                <a:latin typeface="+mj-lt"/>
              </a:rPr>
              <a:t>To</a:t>
            </a:r>
            <a:r>
              <a:rPr lang="en-GB" sz="1800" b="1" dirty="0">
                <a:latin typeface="+mj-lt"/>
              </a:rPr>
              <a:t> d</a:t>
            </a:r>
            <a:r>
              <a:rPr lang="en-GB" sz="1800" b="1" i="0" u="none" strike="noStrike" baseline="0" dirty="0">
                <a:latin typeface="+mj-lt"/>
              </a:rPr>
              <a:t>rive systemic culture change  </a:t>
            </a:r>
            <a:endParaRPr lang="en-GB" sz="1600" dirty="0">
              <a:latin typeface="+mj-lt"/>
            </a:endParaRPr>
          </a:p>
        </p:txBody>
      </p:sp>
      <p:pic>
        <p:nvPicPr>
          <p:cNvPr id="12" name="Picture 11">
            <a:extLst>
              <a:ext uri="{FF2B5EF4-FFF2-40B4-BE49-F238E27FC236}">
                <a16:creationId xmlns:a16="http://schemas.microsoft.com/office/drawing/2014/main" id="{682E8BE7-A3D0-4B22-9987-F66398BBEC15}"/>
              </a:ext>
            </a:extLst>
          </p:cNvPr>
          <p:cNvPicPr>
            <a:picLocks noChangeAspect="1"/>
          </p:cNvPicPr>
          <p:nvPr/>
        </p:nvPicPr>
        <p:blipFill>
          <a:blip r:embed="rId3"/>
          <a:stretch>
            <a:fillRect/>
          </a:stretch>
        </p:blipFill>
        <p:spPr>
          <a:xfrm>
            <a:off x="4645025" y="2280257"/>
            <a:ext cx="4041775" cy="3740524"/>
          </a:xfrm>
          <a:prstGeom prst="rect">
            <a:avLst/>
          </a:prstGeom>
          <a:noFill/>
        </p:spPr>
      </p:pic>
      <p:sp>
        <p:nvSpPr>
          <p:cNvPr id="4" name="Footer Placeholder 3">
            <a:extLst>
              <a:ext uri="{FF2B5EF4-FFF2-40B4-BE49-F238E27FC236}">
                <a16:creationId xmlns:a16="http://schemas.microsoft.com/office/drawing/2014/main" id="{54F81D1D-AB55-4836-8379-3278300320D1}"/>
              </a:ext>
            </a:extLst>
          </p:cNvPr>
          <p:cNvSpPr>
            <a:spLocks noGrp="1"/>
          </p:cNvSpPr>
          <p:nvPr>
            <p:ph type="ftr" sz="quarter" idx="10"/>
          </p:nvPr>
        </p:nvSpPr>
        <p:spPr>
          <a:xfrm>
            <a:off x="5795963" y="6308725"/>
            <a:ext cx="2895600" cy="365125"/>
          </a:xfrm>
        </p:spPr>
        <p:txBody>
          <a:bodyPr>
            <a:normAutofit/>
          </a:bodyPr>
          <a:lstStyle/>
          <a:p>
            <a:pPr>
              <a:spcAft>
                <a:spcPts val="600"/>
              </a:spcAft>
              <a:defRPr/>
            </a:pPr>
            <a:r>
              <a:rPr lang="en-GB"/>
              <a:t>haringey.gov.uk</a:t>
            </a:r>
          </a:p>
        </p:txBody>
      </p:sp>
    </p:spTree>
    <p:extLst>
      <p:ext uri="{BB962C8B-B14F-4D97-AF65-F5344CB8AC3E}">
        <p14:creationId xmlns:p14="http://schemas.microsoft.com/office/powerpoint/2010/main" val="4244115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033C3-DCAF-4561-BEB0-B089AF4C9B87}"/>
              </a:ext>
            </a:extLst>
          </p:cNvPr>
          <p:cNvSpPr>
            <a:spLocks noGrp="1"/>
          </p:cNvSpPr>
          <p:nvPr>
            <p:ph type="title"/>
          </p:nvPr>
        </p:nvSpPr>
        <p:spPr/>
        <p:txBody>
          <a:bodyPr/>
          <a:lstStyle/>
          <a:p>
            <a:r>
              <a:rPr lang="en-GB" sz="3600" dirty="0"/>
              <a:t>Patient Participation Groups &amp; the VCS</a:t>
            </a:r>
          </a:p>
        </p:txBody>
      </p:sp>
      <p:sp>
        <p:nvSpPr>
          <p:cNvPr id="3" name="Content Placeholder 2">
            <a:extLst>
              <a:ext uri="{FF2B5EF4-FFF2-40B4-BE49-F238E27FC236}">
                <a16:creationId xmlns:a16="http://schemas.microsoft.com/office/drawing/2014/main" id="{1EE79C9E-573F-492E-9696-0BC1D4FAFF7C}"/>
              </a:ext>
            </a:extLst>
          </p:cNvPr>
          <p:cNvSpPr>
            <a:spLocks noGrp="1"/>
          </p:cNvSpPr>
          <p:nvPr>
            <p:ph idx="1"/>
          </p:nvPr>
        </p:nvSpPr>
        <p:spPr/>
        <p:txBody>
          <a:bodyPr>
            <a:normAutofit/>
          </a:bodyPr>
          <a:lstStyle/>
          <a:p>
            <a:endParaRPr lang="en-GB" sz="3200" dirty="0">
              <a:effectLst/>
              <a:latin typeface="Calibri" panose="020F0502020204030204" pitchFamily="34" charset="0"/>
              <a:ea typeface="Calibri" panose="020F0502020204030204" pitchFamily="34" charset="0"/>
            </a:endParaRPr>
          </a:p>
          <a:p>
            <a:r>
              <a:rPr lang="en-GB" sz="2400" dirty="0"/>
              <a:t>Recruiting patients to the PPG &amp; ensuring PPG is representative of local community</a:t>
            </a:r>
          </a:p>
          <a:p>
            <a:r>
              <a:rPr lang="en-GB" sz="2400" dirty="0"/>
              <a:t>Supporting links between practices &amp; local VCS</a:t>
            </a:r>
          </a:p>
          <a:p>
            <a:r>
              <a:rPr lang="en-GB" sz="2400" dirty="0"/>
              <a:t>Supporting health awareness and patient education</a:t>
            </a:r>
          </a:p>
        </p:txBody>
      </p:sp>
      <p:sp>
        <p:nvSpPr>
          <p:cNvPr id="4" name="Footer Placeholder 3">
            <a:extLst>
              <a:ext uri="{FF2B5EF4-FFF2-40B4-BE49-F238E27FC236}">
                <a16:creationId xmlns:a16="http://schemas.microsoft.com/office/drawing/2014/main" id="{D078F681-B81C-4211-9368-6F078F609B29}"/>
              </a:ext>
            </a:extLst>
          </p:cNvPr>
          <p:cNvSpPr>
            <a:spLocks noGrp="1"/>
          </p:cNvSpPr>
          <p:nvPr>
            <p:ph type="ftr" sz="quarter" idx="10"/>
          </p:nvPr>
        </p:nvSpPr>
        <p:spPr/>
        <p:txBody>
          <a:bodyPr/>
          <a:lstStyle/>
          <a:p>
            <a:pPr>
              <a:defRPr/>
            </a:pPr>
            <a:r>
              <a:rPr lang="en-GB"/>
              <a:t>haringey.gov.uk</a:t>
            </a:r>
          </a:p>
        </p:txBody>
      </p:sp>
    </p:spTree>
    <p:extLst>
      <p:ext uri="{BB962C8B-B14F-4D97-AF65-F5344CB8AC3E}">
        <p14:creationId xmlns:p14="http://schemas.microsoft.com/office/powerpoint/2010/main" val="1739904749"/>
      </p:ext>
    </p:extLst>
  </p:cSld>
  <p:clrMapOvr>
    <a:masterClrMapping/>
  </p:clrMapOvr>
</p:sld>
</file>

<file path=ppt/theme/theme1.xml><?xml version="1.0" encoding="utf-8"?>
<a:theme xmlns:a="http://schemas.openxmlformats.org/drawingml/2006/main" name="Presentation Standard1">
  <a:themeElements>
    <a:clrScheme name="Haringey New 2015">
      <a:dk1>
        <a:srgbClr val="433935"/>
      </a:dk1>
      <a:lt1>
        <a:sysClr val="window" lastClr="FFFFFF"/>
      </a:lt1>
      <a:dk2>
        <a:srgbClr val="DA291C"/>
      </a:dk2>
      <a:lt2>
        <a:srgbClr val="FFFFFF"/>
      </a:lt2>
      <a:accent1>
        <a:srgbClr val="00A499"/>
      </a:accent1>
      <a:accent2>
        <a:srgbClr val="009CDE"/>
      </a:accent2>
      <a:accent3>
        <a:srgbClr val="EF4A81"/>
      </a:accent3>
      <a:accent4>
        <a:srgbClr val="E57200"/>
      </a:accent4>
      <a:accent5>
        <a:srgbClr val="78BE20"/>
      </a:accent5>
      <a:accent6>
        <a:srgbClr val="8246AF"/>
      </a:accent6>
      <a:hlink>
        <a:srgbClr val="0000FF"/>
      </a:hlink>
      <a:folHlink>
        <a:srgbClr val="800080"/>
      </a:folHlink>
    </a:clrScheme>
    <a:fontScheme name="Haringey secondary font">
      <a:majorFont>
        <a:latin typeface="HelveticaNeueLT Std"/>
        <a:ea typeface=""/>
        <a:cs typeface=""/>
      </a:majorFont>
      <a:minorFont>
        <a:latin typeface="HelveticaNeueLT St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presentation_standard_1 (2)</Template>
  <TotalTime>1039</TotalTime>
  <Words>1193</Words>
  <Application>Microsoft Office PowerPoint</Application>
  <PresentationFormat>On-screen Show (4:3)</PresentationFormat>
  <Paragraphs>88</Paragraphs>
  <Slides>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Courier New</vt:lpstr>
      <vt:lpstr>HelveticaNeueLT Std</vt:lpstr>
      <vt:lpstr>Open Sans</vt:lpstr>
      <vt:lpstr>Symbol</vt:lpstr>
      <vt:lpstr>Wingdings</vt:lpstr>
      <vt:lpstr>Presentation Standard1</vt:lpstr>
      <vt:lpstr>Poppy Thomas   Voluntary &amp; Community Sector Coordinator, Haringey Council</vt:lpstr>
      <vt:lpstr>How the Council works with the VCS</vt:lpstr>
      <vt:lpstr>Voluntary &amp; Community Sector Support Team</vt:lpstr>
      <vt:lpstr>PowerPoint Presentation</vt:lpstr>
      <vt:lpstr>Patient Participation Groups &amp; the VCS</vt:lpstr>
    </vt:vector>
  </TitlesOfParts>
  <Company>Haringey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Voluntary &amp; Community Sector Support Team</dc:title>
  <dc:creator>Thomas Poppy</dc:creator>
  <cp:lastModifiedBy>Tanya Murat</cp:lastModifiedBy>
  <cp:revision>22</cp:revision>
  <dcterms:created xsi:type="dcterms:W3CDTF">2021-03-16T09:07:33Z</dcterms:created>
  <dcterms:modified xsi:type="dcterms:W3CDTF">2021-06-18T15:31:46Z</dcterms:modified>
</cp:coreProperties>
</file>