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305" r:id="rId2"/>
    <p:sldId id="337" r:id="rId3"/>
    <p:sldId id="336" r:id="rId4"/>
    <p:sldId id="300" r:id="rId5"/>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56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therton Christopher" initials="AC" lastIdx="2" clrIdx="0">
    <p:extLst>
      <p:ext uri="{19B8F6BF-5375-455C-9EA6-DF929625EA0E}">
        <p15:presenceInfo xmlns:p15="http://schemas.microsoft.com/office/powerpoint/2012/main" userId="S-1-5-21-1967717233-991404347-890028031-148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p:cViewPr varScale="1">
        <p:scale>
          <a:sx n="86" d="100"/>
          <a:sy n="86" d="100"/>
        </p:scale>
        <p:origin x="1291" y="62"/>
      </p:cViewPr>
      <p:guideLst>
        <p:guide orient="horz" pos="2160"/>
        <p:guide pos="567"/>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03DB7112-8690-4B5E-8C8D-3616180FC114}" type="datetimeFigureOut">
              <a:rPr lang="en-GB" smtClean="0"/>
              <a:pPr/>
              <a:t>18/06/2021</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EAAFC61E-9BD5-473F-98AE-6F7045F35482}"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AAFC61E-9BD5-473F-98AE-6F7045F35482}" type="slidenum">
              <a:rPr lang="en-GB" smtClean="0"/>
              <a:pPr/>
              <a:t>1</a:t>
            </a:fld>
            <a:endParaRPr lang="en-GB"/>
          </a:p>
        </p:txBody>
      </p:sp>
    </p:spTree>
    <p:extLst>
      <p:ext uri="{BB962C8B-B14F-4D97-AF65-F5344CB8AC3E}">
        <p14:creationId xmlns:p14="http://schemas.microsoft.com/office/powerpoint/2010/main" val="167461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AAFC61E-9BD5-473F-98AE-6F7045F35482}" type="slidenum">
              <a:rPr lang="en-GB" smtClean="0"/>
              <a:pPr/>
              <a:t>2</a:t>
            </a:fld>
            <a:endParaRPr lang="en-GB"/>
          </a:p>
        </p:txBody>
      </p:sp>
    </p:spTree>
    <p:extLst>
      <p:ext uri="{BB962C8B-B14F-4D97-AF65-F5344CB8AC3E}">
        <p14:creationId xmlns:p14="http://schemas.microsoft.com/office/powerpoint/2010/main" val="2998138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AAFC61E-9BD5-473F-98AE-6F7045F35482}" type="slidenum">
              <a:rPr lang="en-GB" smtClean="0"/>
              <a:pPr/>
              <a:t>3</a:t>
            </a:fld>
            <a:endParaRPr lang="en-GB"/>
          </a:p>
        </p:txBody>
      </p:sp>
    </p:spTree>
    <p:extLst>
      <p:ext uri="{BB962C8B-B14F-4D97-AF65-F5344CB8AC3E}">
        <p14:creationId xmlns:p14="http://schemas.microsoft.com/office/powerpoint/2010/main" val="1885812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AAFC61E-9BD5-473F-98AE-6F7045F35482}" type="slidenum">
              <a:rPr lang="en-GB" smtClean="0"/>
              <a:pPr/>
              <a:t>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DD6A89A-9793-4B03-96CF-574E7E7DAC41}" type="datetimeFigureOut">
              <a:rPr lang="en-GB" smtClean="0"/>
              <a:pPr/>
              <a:t>18/06/2021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F0D98-D6DA-4EC1-9B40-A56F7DEAD0D2}" type="slidenum">
              <a:rPr lang="en-GB" smtClean="0"/>
              <a:pPr/>
              <a:t>‹#›</a:t>
            </a:fld>
            <a:endParaRPr lang="en-GB"/>
          </a:p>
        </p:txBody>
      </p:sp>
    </p:spTree>
    <p:extLst>
      <p:ext uri="{BB962C8B-B14F-4D97-AF65-F5344CB8AC3E}">
        <p14:creationId xmlns:p14="http://schemas.microsoft.com/office/powerpoint/2010/main" val="2621349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DD6A89A-9793-4B03-96CF-574E7E7DAC41}" type="datetimeFigureOut">
              <a:rPr lang="en-GB" smtClean="0"/>
              <a:pPr/>
              <a:t>18/06/2021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F0D98-D6DA-4EC1-9B40-A56F7DEAD0D2}" type="slidenum">
              <a:rPr lang="en-GB" smtClean="0"/>
              <a:pPr/>
              <a:t>‹#›</a:t>
            </a:fld>
            <a:endParaRPr lang="en-GB"/>
          </a:p>
        </p:txBody>
      </p:sp>
    </p:spTree>
    <p:extLst>
      <p:ext uri="{BB962C8B-B14F-4D97-AF65-F5344CB8AC3E}">
        <p14:creationId xmlns:p14="http://schemas.microsoft.com/office/powerpoint/2010/main" val="1931155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DD6A89A-9793-4B03-96CF-574E7E7DAC41}" type="datetimeFigureOut">
              <a:rPr lang="en-GB" smtClean="0"/>
              <a:pPr/>
              <a:t>18/06/2021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F0D98-D6DA-4EC1-9B40-A56F7DEAD0D2}" type="slidenum">
              <a:rPr lang="en-GB" smtClean="0"/>
              <a:pPr/>
              <a:t>‹#›</a:t>
            </a:fld>
            <a:endParaRPr lang="en-GB"/>
          </a:p>
        </p:txBody>
      </p:sp>
    </p:spTree>
    <p:extLst>
      <p:ext uri="{BB962C8B-B14F-4D97-AF65-F5344CB8AC3E}">
        <p14:creationId xmlns:p14="http://schemas.microsoft.com/office/powerpoint/2010/main" val="154026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DD6A89A-9793-4B03-96CF-574E7E7DAC41}" type="datetimeFigureOut">
              <a:rPr lang="en-GB" smtClean="0"/>
              <a:pPr/>
              <a:t>18/06/2021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F0D98-D6DA-4EC1-9B40-A56F7DEAD0D2}" type="slidenum">
              <a:rPr lang="en-GB" smtClean="0"/>
              <a:pPr/>
              <a:t>‹#›</a:t>
            </a:fld>
            <a:endParaRPr lang="en-GB"/>
          </a:p>
        </p:txBody>
      </p:sp>
    </p:spTree>
    <p:extLst>
      <p:ext uri="{BB962C8B-B14F-4D97-AF65-F5344CB8AC3E}">
        <p14:creationId xmlns:p14="http://schemas.microsoft.com/office/powerpoint/2010/main" val="3009565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D6A89A-9793-4B03-96CF-574E7E7DAC41}" type="datetimeFigureOut">
              <a:rPr lang="en-GB" smtClean="0"/>
              <a:pPr/>
              <a:t>18/06/2021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FF0D98-D6DA-4EC1-9B40-A56F7DEAD0D2}" type="slidenum">
              <a:rPr lang="en-GB" smtClean="0"/>
              <a:pPr/>
              <a:t>‹#›</a:t>
            </a:fld>
            <a:endParaRPr lang="en-GB"/>
          </a:p>
        </p:txBody>
      </p:sp>
    </p:spTree>
    <p:extLst>
      <p:ext uri="{BB962C8B-B14F-4D97-AF65-F5344CB8AC3E}">
        <p14:creationId xmlns:p14="http://schemas.microsoft.com/office/powerpoint/2010/main" val="251522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DD6A89A-9793-4B03-96CF-574E7E7DAC41}" type="datetimeFigureOut">
              <a:rPr lang="en-GB" smtClean="0"/>
              <a:pPr/>
              <a:t>18/06/2021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FF0D98-D6DA-4EC1-9B40-A56F7DEAD0D2}" type="slidenum">
              <a:rPr lang="en-GB" smtClean="0"/>
              <a:pPr/>
              <a:t>‹#›</a:t>
            </a:fld>
            <a:endParaRPr lang="en-GB"/>
          </a:p>
        </p:txBody>
      </p:sp>
    </p:spTree>
    <p:extLst>
      <p:ext uri="{BB962C8B-B14F-4D97-AF65-F5344CB8AC3E}">
        <p14:creationId xmlns:p14="http://schemas.microsoft.com/office/powerpoint/2010/main" val="1962796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DD6A89A-9793-4B03-96CF-574E7E7DAC41}" type="datetimeFigureOut">
              <a:rPr lang="en-GB" smtClean="0"/>
              <a:pPr/>
              <a:t>18/06/2021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AFF0D98-D6DA-4EC1-9B40-A56F7DEAD0D2}" type="slidenum">
              <a:rPr lang="en-GB" smtClean="0"/>
              <a:pPr/>
              <a:t>‹#›</a:t>
            </a:fld>
            <a:endParaRPr lang="en-GB"/>
          </a:p>
        </p:txBody>
      </p:sp>
    </p:spTree>
    <p:extLst>
      <p:ext uri="{BB962C8B-B14F-4D97-AF65-F5344CB8AC3E}">
        <p14:creationId xmlns:p14="http://schemas.microsoft.com/office/powerpoint/2010/main" val="3366716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DD6A89A-9793-4B03-96CF-574E7E7DAC41}" type="datetimeFigureOut">
              <a:rPr lang="en-GB" smtClean="0"/>
              <a:pPr/>
              <a:t>18/06/2021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AFF0D98-D6DA-4EC1-9B40-A56F7DEAD0D2}" type="slidenum">
              <a:rPr lang="en-GB" smtClean="0"/>
              <a:pPr/>
              <a:t>‹#›</a:t>
            </a:fld>
            <a:endParaRPr lang="en-GB"/>
          </a:p>
        </p:txBody>
      </p:sp>
    </p:spTree>
    <p:extLst>
      <p:ext uri="{BB962C8B-B14F-4D97-AF65-F5344CB8AC3E}">
        <p14:creationId xmlns:p14="http://schemas.microsoft.com/office/powerpoint/2010/main" val="3855439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6A89A-9793-4B03-96CF-574E7E7DAC41}" type="datetimeFigureOut">
              <a:rPr lang="en-GB" smtClean="0"/>
              <a:pPr/>
              <a:t>18/06/2021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AFF0D98-D6DA-4EC1-9B40-A56F7DEAD0D2}" type="slidenum">
              <a:rPr lang="en-GB" smtClean="0"/>
              <a:pPr/>
              <a:t>‹#›</a:t>
            </a:fld>
            <a:endParaRPr lang="en-GB"/>
          </a:p>
        </p:txBody>
      </p:sp>
    </p:spTree>
    <p:extLst>
      <p:ext uri="{BB962C8B-B14F-4D97-AF65-F5344CB8AC3E}">
        <p14:creationId xmlns:p14="http://schemas.microsoft.com/office/powerpoint/2010/main" val="4243192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D6A89A-9793-4B03-96CF-574E7E7DAC41}" type="datetimeFigureOut">
              <a:rPr lang="en-GB" smtClean="0"/>
              <a:pPr/>
              <a:t>18/06/2021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FF0D98-D6DA-4EC1-9B40-A56F7DEAD0D2}" type="slidenum">
              <a:rPr lang="en-GB" smtClean="0"/>
              <a:pPr/>
              <a:t>‹#›</a:t>
            </a:fld>
            <a:endParaRPr lang="en-GB"/>
          </a:p>
        </p:txBody>
      </p:sp>
    </p:spTree>
    <p:extLst>
      <p:ext uri="{BB962C8B-B14F-4D97-AF65-F5344CB8AC3E}">
        <p14:creationId xmlns:p14="http://schemas.microsoft.com/office/powerpoint/2010/main" val="2945655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D6A89A-9793-4B03-96CF-574E7E7DAC41}" type="datetimeFigureOut">
              <a:rPr lang="en-GB" smtClean="0"/>
              <a:pPr/>
              <a:t>18/06/2021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FF0D98-D6DA-4EC1-9B40-A56F7DEAD0D2}" type="slidenum">
              <a:rPr lang="en-GB" smtClean="0"/>
              <a:pPr/>
              <a:t>‹#›</a:t>
            </a:fld>
            <a:endParaRPr lang="en-GB"/>
          </a:p>
        </p:txBody>
      </p:sp>
    </p:spTree>
    <p:extLst>
      <p:ext uri="{BB962C8B-B14F-4D97-AF65-F5344CB8AC3E}">
        <p14:creationId xmlns:p14="http://schemas.microsoft.com/office/powerpoint/2010/main" val="587994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D6A89A-9793-4B03-96CF-574E7E7DAC41}" type="datetimeFigureOut">
              <a:rPr lang="en-GB" smtClean="0"/>
              <a:pPr/>
              <a:t>18/06/2021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FF0D98-D6DA-4EC1-9B40-A56F7DEAD0D2}" type="slidenum">
              <a:rPr lang="en-GB" smtClean="0"/>
              <a:pPr/>
              <a:t>‹#›</a:t>
            </a:fld>
            <a:endParaRPr lang="en-GB"/>
          </a:p>
        </p:txBody>
      </p:sp>
    </p:spTree>
    <p:extLst>
      <p:ext uri="{BB962C8B-B14F-4D97-AF65-F5344CB8AC3E}">
        <p14:creationId xmlns:p14="http://schemas.microsoft.com/office/powerpoint/2010/main" val="28918883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755576" y="-27384"/>
            <a:ext cx="8229600" cy="648072"/>
          </a:xfrm>
          <a:prstGeom prst="rect">
            <a:avLst/>
          </a:prstGeom>
        </p:spPr>
        <p:txBody>
          <a:bodyPr vert="horz" lIns="91440" tIns="45720" rIns="9144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n-GB" sz="3200" b="1" i="0" u="none" strike="noStrike" kern="1200" cap="none" spc="0" normalizeH="0" baseline="0" noProof="0" dirty="0">
              <a:ln>
                <a:noFill/>
              </a:ln>
              <a:solidFill>
                <a:srgbClr val="C00000"/>
              </a:solidFill>
              <a:effectLst/>
              <a:uLnTx/>
              <a:uFillTx/>
              <a:latin typeface="+mj-lt"/>
              <a:ea typeface="+mj-ea"/>
              <a:cs typeface="+mj-cs"/>
            </a:endParaRPr>
          </a:p>
        </p:txBody>
      </p:sp>
      <p:pic>
        <p:nvPicPr>
          <p:cNvPr id="7" name="Picture 6" descr="BS1995_Haringey_TapeType_RED_RGB.jpg"/>
          <p:cNvPicPr/>
          <p:nvPr/>
        </p:nvPicPr>
        <p:blipFill>
          <a:blip r:embed="rId3" cstate="print"/>
          <a:srcRect/>
          <a:stretch>
            <a:fillRect/>
          </a:stretch>
        </p:blipFill>
        <p:spPr bwMode="auto">
          <a:xfrm>
            <a:off x="107504" y="44624"/>
            <a:ext cx="1656184" cy="576064"/>
          </a:xfrm>
          <a:prstGeom prst="rect">
            <a:avLst/>
          </a:prstGeom>
          <a:noFill/>
          <a:ln w="9525">
            <a:noFill/>
            <a:miter lim="800000"/>
            <a:headEnd/>
            <a:tailEnd/>
          </a:ln>
        </p:spPr>
      </p:pic>
      <p:cxnSp>
        <p:nvCxnSpPr>
          <p:cNvPr id="8" name="Straight Connector 7"/>
          <p:cNvCxnSpPr/>
          <p:nvPr/>
        </p:nvCxnSpPr>
        <p:spPr>
          <a:xfrm flipH="1">
            <a:off x="21906" y="990624"/>
            <a:ext cx="7128792" cy="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5" name="Title 14"/>
          <p:cNvSpPr>
            <a:spLocks noGrp="1"/>
          </p:cNvSpPr>
          <p:nvPr>
            <p:ph type="ctrTitle"/>
          </p:nvPr>
        </p:nvSpPr>
        <p:spPr/>
        <p:txBody>
          <a:bodyPr/>
          <a:lstStyle/>
          <a:p>
            <a:r>
              <a:rPr lang="en-GB" dirty="0"/>
              <a:t>HARINGEY ADULT SOCIAL CARE</a:t>
            </a:r>
          </a:p>
        </p:txBody>
      </p:sp>
      <p:sp>
        <p:nvSpPr>
          <p:cNvPr id="9" name="Content Placeholder 8"/>
          <p:cNvSpPr>
            <a:spLocks noGrp="1"/>
          </p:cNvSpPr>
          <p:nvPr>
            <p:ph type="subTitle" idx="1"/>
          </p:nvPr>
        </p:nvSpPr>
        <p:spPr/>
        <p:txBody>
          <a:bodyPr>
            <a:normAutofit/>
          </a:bodyPr>
          <a:lstStyle/>
          <a:p>
            <a:pPr algn="ctr">
              <a:buNone/>
            </a:pPr>
            <a:r>
              <a:rPr lang="en-GB" sz="1100" b="1" dirty="0"/>
              <a:t> </a:t>
            </a:r>
          </a:p>
        </p:txBody>
      </p:sp>
      <p:sp>
        <p:nvSpPr>
          <p:cNvPr id="35" name="TextBox 34"/>
          <p:cNvSpPr txBox="1"/>
          <p:nvPr/>
        </p:nvSpPr>
        <p:spPr>
          <a:xfrm>
            <a:off x="2987824" y="3284984"/>
            <a:ext cx="1872208" cy="307777"/>
          </a:xfrm>
          <a:prstGeom prst="rect">
            <a:avLst/>
          </a:prstGeom>
          <a:noFill/>
        </p:spPr>
        <p:txBody>
          <a:bodyPr wrap="square" rtlCol="0">
            <a:spAutoFit/>
          </a:bodyPr>
          <a:lstStyle/>
          <a:p>
            <a:r>
              <a:rPr lang="en-GB" sz="1400" b="1" dirty="0">
                <a:solidFill>
                  <a:srgbClr val="FF0000"/>
                </a:solidFill>
              </a:rPr>
              <a:t>         </a:t>
            </a:r>
          </a:p>
        </p:txBody>
      </p:sp>
      <p:sp>
        <p:nvSpPr>
          <p:cNvPr id="13" name="TextBox 12"/>
          <p:cNvSpPr txBox="1"/>
          <p:nvPr/>
        </p:nvSpPr>
        <p:spPr>
          <a:xfrm>
            <a:off x="137929" y="1353890"/>
            <a:ext cx="8363272" cy="787652"/>
          </a:xfrm>
          <a:prstGeom prst="rect">
            <a:avLst/>
          </a:prstGeom>
          <a:noFill/>
        </p:spPr>
        <p:txBody>
          <a:bodyPr wrap="square" rtlCol="0">
            <a:spAutoFit/>
          </a:bodyPr>
          <a:lstStyle/>
          <a:p>
            <a:pPr marL="342900" lvl="0" indent="-342900">
              <a:lnSpc>
                <a:spcPct val="107000"/>
              </a:lnSpc>
              <a:spcAft>
                <a:spcPts val="800"/>
              </a:spcAft>
              <a:buFont typeface="Symbol" panose="05050102010706020507" pitchFamily="18" charset="2"/>
              <a:buChar char=""/>
            </a:pPr>
            <a:endParaRPr lang="en-GB"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picture containing text&#10;&#10;Description automatically generated">
            <a:extLst>
              <a:ext uri="{FF2B5EF4-FFF2-40B4-BE49-F238E27FC236}">
                <a16:creationId xmlns:a16="http://schemas.microsoft.com/office/drawing/2014/main" id="{C5438243-481C-4F92-916B-92CE1741CA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67744" y="3886200"/>
            <a:ext cx="4710399" cy="1831822"/>
          </a:xfrm>
          <a:prstGeom prst="rect">
            <a:avLst/>
          </a:prstGeom>
        </p:spPr>
      </p:pic>
    </p:spTree>
    <p:extLst>
      <p:ext uri="{BB962C8B-B14F-4D97-AF65-F5344CB8AC3E}">
        <p14:creationId xmlns:p14="http://schemas.microsoft.com/office/powerpoint/2010/main" val="1149480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755576" y="-27384"/>
            <a:ext cx="8229600" cy="648072"/>
          </a:xfrm>
          <a:prstGeom prst="rect">
            <a:avLst/>
          </a:prstGeom>
        </p:spPr>
        <p:txBody>
          <a:bodyPr vert="horz" lIns="91440" tIns="45720" rIns="9144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n-GB" sz="3200" b="1" i="0" u="none" strike="noStrike" kern="1200" cap="none" spc="0" normalizeH="0" baseline="0" noProof="0" dirty="0">
              <a:ln>
                <a:noFill/>
              </a:ln>
              <a:solidFill>
                <a:srgbClr val="C00000"/>
              </a:solidFill>
              <a:effectLst/>
              <a:uLnTx/>
              <a:uFillTx/>
              <a:latin typeface="+mj-lt"/>
              <a:ea typeface="+mj-ea"/>
              <a:cs typeface="+mj-cs"/>
            </a:endParaRPr>
          </a:p>
        </p:txBody>
      </p:sp>
      <p:pic>
        <p:nvPicPr>
          <p:cNvPr id="7" name="Picture 6" descr="BS1995_Haringey_TapeType_RED_RGB.jpg"/>
          <p:cNvPicPr/>
          <p:nvPr/>
        </p:nvPicPr>
        <p:blipFill>
          <a:blip r:embed="rId3" cstate="print"/>
          <a:srcRect/>
          <a:stretch>
            <a:fillRect/>
          </a:stretch>
        </p:blipFill>
        <p:spPr bwMode="auto">
          <a:xfrm>
            <a:off x="107504" y="44624"/>
            <a:ext cx="1656184" cy="576064"/>
          </a:xfrm>
          <a:prstGeom prst="rect">
            <a:avLst/>
          </a:prstGeom>
          <a:noFill/>
          <a:ln w="9525">
            <a:noFill/>
            <a:miter lim="800000"/>
            <a:headEnd/>
            <a:tailEnd/>
          </a:ln>
        </p:spPr>
      </p:pic>
      <p:cxnSp>
        <p:nvCxnSpPr>
          <p:cNvPr id="8" name="Straight Connector 7"/>
          <p:cNvCxnSpPr/>
          <p:nvPr/>
        </p:nvCxnSpPr>
        <p:spPr>
          <a:xfrm flipH="1">
            <a:off x="21906" y="990624"/>
            <a:ext cx="7128792" cy="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Title 10"/>
          <p:cNvSpPr>
            <a:spLocks noGrp="1"/>
          </p:cNvSpPr>
          <p:nvPr>
            <p:ph type="title"/>
          </p:nvPr>
        </p:nvSpPr>
        <p:spPr>
          <a:xfrm>
            <a:off x="457200" y="188640"/>
            <a:ext cx="8229600" cy="562942"/>
          </a:xfrm>
        </p:spPr>
        <p:txBody>
          <a:bodyPr>
            <a:normAutofit/>
          </a:bodyPr>
          <a:lstStyle/>
          <a:p>
            <a:r>
              <a:rPr lang="en-GB" sz="2800" dirty="0"/>
              <a:t>Adult Social Services</a:t>
            </a:r>
          </a:p>
        </p:txBody>
      </p:sp>
      <p:sp>
        <p:nvSpPr>
          <p:cNvPr id="9" name="Content Placeholder 8"/>
          <p:cNvSpPr>
            <a:spLocks noGrp="1"/>
          </p:cNvSpPr>
          <p:nvPr>
            <p:ph idx="1"/>
          </p:nvPr>
        </p:nvSpPr>
        <p:spPr>
          <a:xfrm>
            <a:off x="457200" y="1484784"/>
            <a:ext cx="8229600" cy="4641379"/>
          </a:xfrm>
        </p:spPr>
        <p:txBody>
          <a:bodyPr>
            <a:normAutofit/>
          </a:bodyPr>
          <a:lstStyle/>
          <a:p>
            <a:pPr algn="ctr">
              <a:buNone/>
            </a:pPr>
            <a:r>
              <a:rPr lang="en-GB" sz="1100" b="1" dirty="0"/>
              <a:t> </a:t>
            </a:r>
          </a:p>
          <a:p>
            <a:pPr>
              <a:buNone/>
            </a:pPr>
            <a:r>
              <a:rPr lang="en-GB" sz="1100" b="1" dirty="0"/>
              <a:t> </a:t>
            </a:r>
          </a:p>
        </p:txBody>
      </p:sp>
      <p:sp>
        <p:nvSpPr>
          <p:cNvPr id="35" name="TextBox 34"/>
          <p:cNvSpPr txBox="1"/>
          <p:nvPr/>
        </p:nvSpPr>
        <p:spPr>
          <a:xfrm>
            <a:off x="2987824" y="3284984"/>
            <a:ext cx="1872208" cy="307777"/>
          </a:xfrm>
          <a:prstGeom prst="rect">
            <a:avLst/>
          </a:prstGeom>
          <a:noFill/>
        </p:spPr>
        <p:txBody>
          <a:bodyPr wrap="square" rtlCol="0">
            <a:spAutoFit/>
          </a:bodyPr>
          <a:lstStyle/>
          <a:p>
            <a:r>
              <a:rPr lang="en-GB" sz="1400" b="1" dirty="0">
                <a:solidFill>
                  <a:srgbClr val="FF0000"/>
                </a:solidFill>
              </a:rPr>
              <a:t>         </a:t>
            </a:r>
          </a:p>
        </p:txBody>
      </p:sp>
      <p:sp>
        <p:nvSpPr>
          <p:cNvPr id="13" name="TextBox 12"/>
          <p:cNvSpPr txBox="1"/>
          <p:nvPr/>
        </p:nvSpPr>
        <p:spPr>
          <a:xfrm>
            <a:off x="137929" y="1353890"/>
            <a:ext cx="8363272" cy="5136727"/>
          </a:xfrm>
          <a:prstGeom prst="rect">
            <a:avLst/>
          </a:prstGeom>
          <a:noFill/>
        </p:spPr>
        <p:txBody>
          <a:bodyPr wrap="square" rtlCol="0">
            <a:spAutoFit/>
          </a:bodyPr>
          <a:lstStyle/>
          <a:p>
            <a:pPr lvl="0" algn="just">
              <a:lnSpc>
                <a:spcPct val="107000"/>
              </a:lnSpc>
              <a:spcAft>
                <a:spcPts val="800"/>
              </a:spcAft>
            </a:pPr>
            <a:r>
              <a:rPr lang="en-GB" sz="2000" dirty="0">
                <a:latin typeface="Calibri" panose="020F0502020204030204" pitchFamily="34" charset="0"/>
                <a:ea typeface="Calibri" panose="020F0502020204030204" pitchFamily="34" charset="0"/>
                <a:cs typeface="Times New Roman" panose="02020603050405020304" pitchFamily="18" charset="0"/>
              </a:rPr>
              <a:t>A Haringey where strong families, strong networks and strong communities nurture all residents to live well and achieve their potential.  We believe that to achieve this we must ensure that we have a more joined up local system that offers the right support at the right time and works in new ways by promoting individual aspirations, enhancing independence and wellbeing, building on the persons strengths and maximising their autonomy – putting individuals, families and communities at the heart of care and wellbeing, and in doing so strengthen relationships between members of that community and build social capital.</a:t>
            </a:r>
          </a:p>
          <a:p>
            <a:pPr lvl="0">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9836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755576" y="-27384"/>
            <a:ext cx="8229600" cy="648072"/>
          </a:xfrm>
          <a:prstGeom prst="rect">
            <a:avLst/>
          </a:prstGeom>
        </p:spPr>
        <p:txBody>
          <a:bodyPr vert="horz" lIns="91440" tIns="45720" rIns="9144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n-GB" sz="3200" b="1" i="0" u="none" strike="noStrike" kern="1200" cap="none" spc="0" normalizeH="0" baseline="0" noProof="0" dirty="0">
              <a:ln>
                <a:noFill/>
              </a:ln>
              <a:solidFill>
                <a:srgbClr val="C00000"/>
              </a:solidFill>
              <a:effectLst/>
              <a:uLnTx/>
              <a:uFillTx/>
              <a:latin typeface="+mj-lt"/>
              <a:ea typeface="+mj-ea"/>
              <a:cs typeface="+mj-cs"/>
            </a:endParaRPr>
          </a:p>
        </p:txBody>
      </p:sp>
      <p:pic>
        <p:nvPicPr>
          <p:cNvPr id="7" name="Picture 6" descr="BS1995_Haringey_TapeType_RED_RGB.jpg"/>
          <p:cNvPicPr/>
          <p:nvPr/>
        </p:nvPicPr>
        <p:blipFill>
          <a:blip r:embed="rId3" cstate="print"/>
          <a:srcRect/>
          <a:stretch>
            <a:fillRect/>
          </a:stretch>
        </p:blipFill>
        <p:spPr bwMode="auto">
          <a:xfrm>
            <a:off x="107504" y="44624"/>
            <a:ext cx="1656184" cy="576064"/>
          </a:xfrm>
          <a:prstGeom prst="rect">
            <a:avLst/>
          </a:prstGeom>
          <a:noFill/>
          <a:ln w="9525">
            <a:noFill/>
            <a:miter lim="800000"/>
            <a:headEnd/>
            <a:tailEnd/>
          </a:ln>
        </p:spPr>
      </p:pic>
      <p:cxnSp>
        <p:nvCxnSpPr>
          <p:cNvPr id="8" name="Straight Connector 7"/>
          <p:cNvCxnSpPr/>
          <p:nvPr/>
        </p:nvCxnSpPr>
        <p:spPr>
          <a:xfrm flipH="1">
            <a:off x="21906" y="990624"/>
            <a:ext cx="7128792" cy="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Title 10"/>
          <p:cNvSpPr>
            <a:spLocks noGrp="1"/>
          </p:cNvSpPr>
          <p:nvPr>
            <p:ph type="title"/>
          </p:nvPr>
        </p:nvSpPr>
        <p:spPr>
          <a:xfrm>
            <a:off x="457200" y="188640"/>
            <a:ext cx="8229600" cy="562942"/>
          </a:xfrm>
        </p:spPr>
        <p:txBody>
          <a:bodyPr>
            <a:normAutofit/>
          </a:bodyPr>
          <a:lstStyle/>
          <a:p>
            <a:r>
              <a:rPr lang="en-GB" sz="2800" dirty="0"/>
              <a:t>Eligibility for Services</a:t>
            </a:r>
          </a:p>
        </p:txBody>
      </p:sp>
      <p:sp>
        <p:nvSpPr>
          <p:cNvPr id="9" name="Content Placeholder 8"/>
          <p:cNvSpPr>
            <a:spLocks noGrp="1"/>
          </p:cNvSpPr>
          <p:nvPr>
            <p:ph idx="1"/>
          </p:nvPr>
        </p:nvSpPr>
        <p:spPr>
          <a:xfrm>
            <a:off x="457200" y="1484784"/>
            <a:ext cx="8229600" cy="4641379"/>
          </a:xfrm>
        </p:spPr>
        <p:txBody>
          <a:bodyPr>
            <a:normAutofit/>
          </a:bodyPr>
          <a:lstStyle/>
          <a:p>
            <a:pPr algn="ctr">
              <a:buNone/>
            </a:pPr>
            <a:r>
              <a:rPr lang="en-GB" sz="1100" b="1" dirty="0"/>
              <a:t> </a:t>
            </a:r>
          </a:p>
          <a:p>
            <a:pPr>
              <a:buNone/>
            </a:pPr>
            <a:r>
              <a:rPr lang="en-GB" sz="1100" b="1" dirty="0"/>
              <a:t> </a:t>
            </a:r>
          </a:p>
        </p:txBody>
      </p:sp>
      <p:sp>
        <p:nvSpPr>
          <p:cNvPr id="35" name="TextBox 34"/>
          <p:cNvSpPr txBox="1"/>
          <p:nvPr/>
        </p:nvSpPr>
        <p:spPr>
          <a:xfrm>
            <a:off x="2987824" y="3284984"/>
            <a:ext cx="1872208" cy="307777"/>
          </a:xfrm>
          <a:prstGeom prst="rect">
            <a:avLst/>
          </a:prstGeom>
          <a:noFill/>
        </p:spPr>
        <p:txBody>
          <a:bodyPr wrap="square" rtlCol="0">
            <a:spAutoFit/>
          </a:bodyPr>
          <a:lstStyle/>
          <a:p>
            <a:r>
              <a:rPr lang="en-GB" sz="1400" b="1" dirty="0">
                <a:solidFill>
                  <a:srgbClr val="FF0000"/>
                </a:solidFill>
              </a:rPr>
              <a:t>         </a:t>
            </a:r>
          </a:p>
        </p:txBody>
      </p:sp>
      <p:sp>
        <p:nvSpPr>
          <p:cNvPr id="13" name="TextBox 12"/>
          <p:cNvSpPr txBox="1"/>
          <p:nvPr/>
        </p:nvSpPr>
        <p:spPr>
          <a:xfrm>
            <a:off x="137929" y="1353890"/>
            <a:ext cx="8363272" cy="6410922"/>
          </a:xfrm>
          <a:prstGeom prst="rect">
            <a:avLst/>
          </a:prstGeom>
          <a:noFill/>
        </p:spPr>
        <p:txBody>
          <a:bodyPr wrap="square" rtlCol="0">
            <a:spAutoFit/>
          </a:bodyPr>
          <a:lstStyle/>
          <a:p>
            <a:pPr lvl="0">
              <a:lnSpc>
                <a:spcPct val="107000"/>
              </a:lnSpc>
              <a:spcAft>
                <a:spcPts val="800"/>
              </a:spcAft>
            </a:pPr>
            <a:r>
              <a:rPr lang="en-GB" sz="2000" dirty="0">
                <a:solidFill>
                  <a:srgbClr val="FF0000"/>
                </a:solidFill>
                <a:latin typeface="Calibri" panose="020F0502020204030204" pitchFamily="34" charset="0"/>
                <a:ea typeface="Calibri" panose="020F0502020204030204" pitchFamily="34" charset="0"/>
                <a:cs typeface="Times New Roman" panose="02020603050405020304" pitchFamily="18" charset="0"/>
              </a:rPr>
              <a:t>Care Act</a:t>
            </a:r>
          </a:p>
          <a:p>
            <a:pPr marL="342900" lvl="0" indent="-342900">
              <a:lnSpc>
                <a:spcPct val="107000"/>
              </a:lnSpc>
              <a:spcAft>
                <a:spcPts val="800"/>
              </a:spcAft>
              <a:buFont typeface="Arial" panose="020B0604020202020204" pitchFamily="34" charset="0"/>
              <a:buChar char="•"/>
            </a:pPr>
            <a:r>
              <a:rPr lang="en-GB" sz="2000" dirty="0">
                <a:latin typeface="Calibri" panose="020F0502020204030204" pitchFamily="34" charset="0"/>
                <a:ea typeface="Calibri" panose="020F0502020204030204" pitchFamily="34" charset="0"/>
                <a:cs typeface="Times New Roman" panose="02020603050405020304" pitchFamily="18" charset="0"/>
              </a:rPr>
              <a:t>The Care Act (2014) came into effect from 1</a:t>
            </a:r>
            <a:r>
              <a:rPr lang="en-GB" sz="2000" baseline="30000" dirty="0">
                <a:latin typeface="Calibri" panose="020F0502020204030204" pitchFamily="34" charset="0"/>
                <a:ea typeface="Calibri" panose="020F0502020204030204" pitchFamily="34" charset="0"/>
                <a:cs typeface="Times New Roman" panose="02020603050405020304" pitchFamily="18" charset="0"/>
              </a:rPr>
              <a:t>st</a:t>
            </a:r>
            <a:r>
              <a:rPr lang="en-GB" sz="2000" dirty="0">
                <a:latin typeface="Calibri" panose="020F0502020204030204" pitchFamily="34" charset="0"/>
                <a:ea typeface="Calibri" panose="020F0502020204030204" pitchFamily="34" charset="0"/>
                <a:cs typeface="Times New Roman" panose="02020603050405020304" pitchFamily="18" charset="0"/>
              </a:rPr>
              <a:t> April 2015</a:t>
            </a:r>
          </a:p>
          <a:p>
            <a:pPr marL="342900" lvl="0" indent="-342900">
              <a:lnSpc>
                <a:spcPct val="107000"/>
              </a:lnSpc>
              <a:spcAft>
                <a:spcPts val="800"/>
              </a:spcAft>
              <a:buFont typeface="Arial" panose="020B0604020202020204" pitchFamily="34" charset="0"/>
              <a:buChar char="•"/>
            </a:pPr>
            <a:r>
              <a:rPr lang="en-GB" sz="2000" dirty="0">
                <a:latin typeface="Calibri" panose="020F0502020204030204" pitchFamily="34" charset="0"/>
                <a:ea typeface="Calibri" panose="020F0502020204030204" pitchFamily="34" charset="0"/>
                <a:cs typeface="Times New Roman" panose="02020603050405020304" pitchFamily="18" charset="0"/>
              </a:rPr>
              <a:t>It sets out the national eligibility criteria for those requiring support which is made up of three elements</a:t>
            </a:r>
          </a:p>
          <a:p>
            <a:pPr marL="457200" lvl="0" indent="-457200">
              <a:lnSpc>
                <a:spcPct val="107000"/>
              </a:lnSpc>
              <a:spcAft>
                <a:spcPts val="800"/>
              </a:spcAft>
              <a:buAutoNum type="arabicPeriod"/>
            </a:pPr>
            <a:r>
              <a:rPr lang="en-GB" sz="2000" dirty="0">
                <a:latin typeface="Calibri" panose="020F0502020204030204" pitchFamily="34" charset="0"/>
                <a:ea typeface="Calibri" panose="020F0502020204030204" pitchFamily="34" charset="0"/>
                <a:cs typeface="Times New Roman" panose="02020603050405020304" pitchFamily="18" charset="0"/>
              </a:rPr>
              <a:t>the adult’s needs arise from or are related to a physical or mental impairment or illness.</a:t>
            </a:r>
          </a:p>
          <a:p>
            <a:pPr marL="457200" lvl="0" indent="-457200">
              <a:lnSpc>
                <a:spcPct val="107000"/>
              </a:lnSpc>
              <a:spcAft>
                <a:spcPts val="800"/>
              </a:spcAft>
              <a:buAutoNum type="arabicPeriod"/>
            </a:pPr>
            <a:r>
              <a:rPr lang="en-GB" sz="2000" dirty="0">
                <a:latin typeface="Calibri" panose="020F0502020204030204" pitchFamily="34" charset="0"/>
                <a:ea typeface="Calibri" panose="020F0502020204030204" pitchFamily="34" charset="0"/>
                <a:cs typeface="Times New Roman" panose="02020603050405020304" pitchFamily="18" charset="0"/>
              </a:rPr>
              <a:t>as a result of the adult’s needs the adult is unable to achieve 2 or more of the specified outcomes </a:t>
            </a:r>
          </a:p>
          <a:p>
            <a:pPr marL="457200" lvl="0" indent="-457200">
              <a:lnSpc>
                <a:spcPct val="107000"/>
              </a:lnSpc>
              <a:spcAft>
                <a:spcPts val="800"/>
              </a:spcAft>
              <a:buAutoNum type="arabicPeriod"/>
            </a:pPr>
            <a:r>
              <a:rPr lang="en-GB" sz="2000" dirty="0">
                <a:latin typeface="Calibri" panose="020F0502020204030204" pitchFamily="34" charset="0"/>
                <a:ea typeface="Calibri" panose="020F0502020204030204" pitchFamily="34" charset="0"/>
                <a:cs typeface="Times New Roman" panose="02020603050405020304" pitchFamily="18" charset="0"/>
              </a:rPr>
              <a:t>as a consequence of being unable to achieve these outcomes there is, or there is likely to be, a significant impact on the adult’s wellbeing.</a:t>
            </a:r>
          </a:p>
          <a:p>
            <a:pPr lvl="0">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795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755576" y="-27384"/>
            <a:ext cx="8229600" cy="648072"/>
          </a:xfrm>
          <a:prstGeom prst="rect">
            <a:avLst/>
          </a:prstGeom>
        </p:spPr>
        <p:txBody>
          <a:bodyPr vert="horz" lIns="91440" tIns="45720" rIns="91440" bIns="45720" rtlCol="0" anchor="ct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n-GB" sz="3200" b="1" i="0" u="none" strike="noStrike" kern="1200" cap="none" spc="0" normalizeH="0" baseline="0" noProof="0" dirty="0">
              <a:ln>
                <a:noFill/>
              </a:ln>
              <a:solidFill>
                <a:srgbClr val="C00000"/>
              </a:solidFill>
              <a:effectLst/>
              <a:uLnTx/>
              <a:uFillTx/>
              <a:latin typeface="+mj-lt"/>
              <a:ea typeface="+mj-ea"/>
              <a:cs typeface="+mj-cs"/>
            </a:endParaRPr>
          </a:p>
        </p:txBody>
      </p:sp>
      <p:pic>
        <p:nvPicPr>
          <p:cNvPr id="7" name="Picture 6" descr="BS1995_Haringey_TapeType_RED_RGB.jpg"/>
          <p:cNvPicPr/>
          <p:nvPr/>
        </p:nvPicPr>
        <p:blipFill>
          <a:blip r:embed="rId3" cstate="print"/>
          <a:srcRect/>
          <a:stretch>
            <a:fillRect/>
          </a:stretch>
        </p:blipFill>
        <p:spPr bwMode="auto">
          <a:xfrm>
            <a:off x="107504" y="44624"/>
            <a:ext cx="1656184" cy="576064"/>
          </a:xfrm>
          <a:prstGeom prst="rect">
            <a:avLst/>
          </a:prstGeom>
          <a:noFill/>
          <a:ln w="9525">
            <a:noFill/>
            <a:miter lim="800000"/>
            <a:headEnd/>
            <a:tailEnd/>
          </a:ln>
        </p:spPr>
      </p:pic>
      <p:cxnSp>
        <p:nvCxnSpPr>
          <p:cNvPr id="8" name="Straight Connector 7"/>
          <p:cNvCxnSpPr/>
          <p:nvPr/>
        </p:nvCxnSpPr>
        <p:spPr>
          <a:xfrm flipH="1">
            <a:off x="1835696" y="620688"/>
            <a:ext cx="7128792" cy="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Content Placeholder 8"/>
          <p:cNvSpPr>
            <a:spLocks noGrp="1"/>
          </p:cNvSpPr>
          <p:nvPr>
            <p:ph idx="1"/>
          </p:nvPr>
        </p:nvSpPr>
        <p:spPr>
          <a:xfrm>
            <a:off x="467544" y="620688"/>
            <a:ext cx="8229600" cy="5361459"/>
          </a:xfrm>
        </p:spPr>
        <p:txBody>
          <a:bodyPr>
            <a:normAutofit/>
          </a:bodyPr>
          <a:lstStyle/>
          <a:p>
            <a:pPr algn="ctr">
              <a:buNone/>
            </a:pPr>
            <a:r>
              <a:rPr lang="en-GB" sz="1100" b="1" dirty="0"/>
              <a:t> </a:t>
            </a:r>
          </a:p>
          <a:p>
            <a:pPr algn="ctr">
              <a:buNone/>
            </a:pPr>
            <a:r>
              <a:rPr lang="en-GB" sz="1100" b="1" dirty="0"/>
              <a:t>  </a:t>
            </a:r>
          </a:p>
        </p:txBody>
      </p:sp>
      <p:sp>
        <p:nvSpPr>
          <p:cNvPr id="17" name="Rectangle 16"/>
          <p:cNvSpPr/>
          <p:nvPr/>
        </p:nvSpPr>
        <p:spPr>
          <a:xfrm>
            <a:off x="1277456" y="1705401"/>
            <a:ext cx="7200800" cy="950783"/>
          </a:xfrm>
          <a:prstGeom prst="rect">
            <a:avLst/>
          </a:prstGeom>
          <a:solidFill>
            <a:schemeClr val="accent1">
              <a:lumMod val="20000"/>
              <a:lumOff val="80000"/>
            </a:schemeClr>
          </a:soli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GB" b="1" dirty="0"/>
              <a:t>FIRST RESPONSE TEAM</a:t>
            </a:r>
            <a:endParaRPr lang="en-GB" sz="1400" b="1" dirty="0">
              <a:solidFill>
                <a:srgbClr val="FF0000"/>
              </a:solidFill>
            </a:endParaRPr>
          </a:p>
          <a:p>
            <a:pPr algn="ctr"/>
            <a:endParaRPr lang="en-GB" sz="1600" b="1" dirty="0">
              <a:solidFill>
                <a:srgbClr val="FF0000"/>
              </a:solidFill>
            </a:endParaRPr>
          </a:p>
        </p:txBody>
      </p:sp>
      <p:sp>
        <p:nvSpPr>
          <p:cNvPr id="19" name="Down Arrow 18"/>
          <p:cNvSpPr/>
          <p:nvPr/>
        </p:nvSpPr>
        <p:spPr>
          <a:xfrm>
            <a:off x="1111450" y="2793803"/>
            <a:ext cx="720080" cy="864096"/>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Down Arrow 19"/>
          <p:cNvSpPr/>
          <p:nvPr/>
        </p:nvSpPr>
        <p:spPr>
          <a:xfrm>
            <a:off x="5551784" y="2774576"/>
            <a:ext cx="720080" cy="864096"/>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2" name="Down Arrow 21"/>
          <p:cNvSpPr/>
          <p:nvPr/>
        </p:nvSpPr>
        <p:spPr>
          <a:xfrm>
            <a:off x="7926352" y="2793803"/>
            <a:ext cx="720080" cy="864096"/>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p:cNvSpPr/>
          <p:nvPr/>
        </p:nvSpPr>
        <p:spPr>
          <a:xfrm>
            <a:off x="683568" y="3783508"/>
            <a:ext cx="1512168" cy="1512168"/>
          </a:xfrm>
          <a:prstGeom prst="rect">
            <a:avLst/>
          </a:prstGeom>
          <a:solidFill>
            <a:schemeClr val="accent5">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rgbClr val="FF0000"/>
              </a:solidFill>
            </a:endParaRPr>
          </a:p>
          <a:p>
            <a:pPr algn="ctr"/>
            <a:endParaRPr lang="en-GB" sz="1200" b="1" dirty="0">
              <a:solidFill>
                <a:schemeClr val="tx1"/>
              </a:solidFill>
            </a:endParaRPr>
          </a:p>
          <a:p>
            <a:pPr algn="ctr"/>
            <a:r>
              <a:rPr lang="en-GB" sz="1600" b="1" dirty="0" err="1">
                <a:solidFill>
                  <a:schemeClr val="tx1"/>
                </a:solidFill>
              </a:rPr>
              <a:t>Reablement</a:t>
            </a:r>
            <a:r>
              <a:rPr lang="en-GB" sz="1600" b="1" dirty="0">
                <a:solidFill>
                  <a:schemeClr val="tx1"/>
                </a:solidFill>
              </a:rPr>
              <a:t> </a:t>
            </a:r>
          </a:p>
          <a:p>
            <a:pPr algn="ctr"/>
            <a:r>
              <a:rPr lang="en-GB" sz="1600" b="1" dirty="0">
                <a:solidFill>
                  <a:srgbClr val="FF0000"/>
                </a:solidFill>
              </a:rPr>
              <a:t>(6 weeks)</a:t>
            </a:r>
          </a:p>
          <a:p>
            <a:pPr algn="ctr"/>
            <a:endParaRPr lang="en-GB" sz="1200" b="1" dirty="0">
              <a:solidFill>
                <a:schemeClr val="tx1">
                  <a:lumMod val="50000"/>
                  <a:lumOff val="50000"/>
                </a:schemeClr>
              </a:solidFill>
            </a:endParaRPr>
          </a:p>
          <a:p>
            <a:pPr algn="ctr"/>
            <a:endParaRPr lang="en-GB" sz="1200" b="1" dirty="0">
              <a:solidFill>
                <a:schemeClr val="tx1">
                  <a:lumMod val="50000"/>
                  <a:lumOff val="50000"/>
                </a:schemeClr>
              </a:solidFill>
            </a:endParaRPr>
          </a:p>
        </p:txBody>
      </p:sp>
      <p:sp>
        <p:nvSpPr>
          <p:cNvPr id="25" name="Rectangle 24"/>
          <p:cNvSpPr/>
          <p:nvPr/>
        </p:nvSpPr>
        <p:spPr>
          <a:xfrm>
            <a:off x="5256076" y="3767143"/>
            <a:ext cx="1512168" cy="1495734"/>
          </a:xfrm>
          <a:prstGeom prst="rect">
            <a:avLst/>
          </a:prstGeom>
          <a:solidFill>
            <a:schemeClr val="accent5">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b="1" dirty="0">
              <a:solidFill>
                <a:schemeClr val="tx1"/>
              </a:solidFill>
            </a:endParaRPr>
          </a:p>
          <a:p>
            <a:pPr algn="ctr"/>
            <a:r>
              <a:rPr lang="en-GB" sz="1600" b="1" dirty="0">
                <a:solidFill>
                  <a:schemeClr val="tx1"/>
                </a:solidFill>
              </a:rPr>
              <a:t>Mental Health Services</a:t>
            </a:r>
          </a:p>
        </p:txBody>
      </p:sp>
      <p:sp>
        <p:nvSpPr>
          <p:cNvPr id="27" name="Rectangle 26"/>
          <p:cNvSpPr/>
          <p:nvPr/>
        </p:nvSpPr>
        <p:spPr>
          <a:xfrm>
            <a:off x="7452320" y="3773967"/>
            <a:ext cx="1512168" cy="1495734"/>
          </a:xfrm>
          <a:prstGeom prst="rect">
            <a:avLst/>
          </a:prstGeom>
          <a:solidFill>
            <a:schemeClr val="accent5">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Learning Disabilities Services</a:t>
            </a:r>
          </a:p>
        </p:txBody>
      </p:sp>
      <p:sp>
        <p:nvSpPr>
          <p:cNvPr id="35" name="TextBox 34"/>
          <p:cNvSpPr txBox="1"/>
          <p:nvPr/>
        </p:nvSpPr>
        <p:spPr>
          <a:xfrm>
            <a:off x="2987824" y="3284984"/>
            <a:ext cx="1872208" cy="307777"/>
          </a:xfrm>
          <a:prstGeom prst="rect">
            <a:avLst/>
          </a:prstGeom>
          <a:noFill/>
        </p:spPr>
        <p:txBody>
          <a:bodyPr wrap="square" rtlCol="0">
            <a:spAutoFit/>
          </a:bodyPr>
          <a:lstStyle/>
          <a:p>
            <a:r>
              <a:rPr lang="en-GB" sz="1400" b="1" dirty="0">
                <a:solidFill>
                  <a:srgbClr val="FF0000"/>
                </a:solidFill>
              </a:rPr>
              <a:t>         </a:t>
            </a:r>
          </a:p>
        </p:txBody>
      </p:sp>
      <p:sp>
        <p:nvSpPr>
          <p:cNvPr id="28" name="Rectangle 27"/>
          <p:cNvSpPr/>
          <p:nvPr/>
        </p:nvSpPr>
        <p:spPr>
          <a:xfrm>
            <a:off x="29516" y="1484784"/>
            <a:ext cx="936104" cy="151216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GB" sz="1400" dirty="0">
                <a:solidFill>
                  <a:schemeClr val="bg1"/>
                </a:solidFill>
              </a:rPr>
              <a:t>Hospital Single Point of Access </a:t>
            </a:r>
          </a:p>
        </p:txBody>
      </p:sp>
      <p:sp>
        <p:nvSpPr>
          <p:cNvPr id="3" name="Rounded Rectangle 2"/>
          <p:cNvSpPr/>
          <p:nvPr/>
        </p:nvSpPr>
        <p:spPr>
          <a:xfrm>
            <a:off x="1277456" y="714996"/>
            <a:ext cx="151216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Police and Emergency Service</a:t>
            </a:r>
          </a:p>
        </p:txBody>
      </p:sp>
      <p:sp>
        <p:nvSpPr>
          <p:cNvPr id="32" name="Rounded Rectangle 31"/>
          <p:cNvSpPr/>
          <p:nvPr/>
        </p:nvSpPr>
        <p:spPr>
          <a:xfrm>
            <a:off x="4093699" y="714996"/>
            <a:ext cx="151216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Family, friend and self referrals </a:t>
            </a:r>
          </a:p>
        </p:txBody>
      </p:sp>
      <p:sp>
        <p:nvSpPr>
          <p:cNvPr id="39" name="Rounded Rectangle 38"/>
          <p:cNvSpPr/>
          <p:nvPr/>
        </p:nvSpPr>
        <p:spPr>
          <a:xfrm>
            <a:off x="6966088" y="727045"/>
            <a:ext cx="151216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Health Professionals and partners</a:t>
            </a:r>
          </a:p>
        </p:txBody>
      </p:sp>
      <p:cxnSp>
        <p:nvCxnSpPr>
          <p:cNvPr id="12" name="Straight Connector 11"/>
          <p:cNvCxnSpPr>
            <a:stCxn id="3" idx="2"/>
          </p:cNvCxnSpPr>
          <p:nvPr/>
        </p:nvCxnSpPr>
        <p:spPr>
          <a:xfrm>
            <a:off x="2033540" y="1219052"/>
            <a:ext cx="0" cy="4863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849783" y="1219051"/>
            <a:ext cx="0" cy="486349"/>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776356" y="1219050"/>
            <a:ext cx="0" cy="486349"/>
          </a:xfrm>
          <a:prstGeom prst="line">
            <a:avLst/>
          </a:prstGeom>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1249383" y="5872722"/>
            <a:ext cx="7200800" cy="950783"/>
          </a:xfrm>
          <a:prstGeom prst="rect">
            <a:avLst/>
          </a:prstGeom>
          <a:solidFill>
            <a:srgbClr val="00B050"/>
          </a:solidFill>
          <a:ln>
            <a:solidFill>
              <a:srgbClr val="002060"/>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GB" sz="1600" b="1" dirty="0">
                <a:solidFill>
                  <a:schemeClr val="tx1"/>
                </a:solidFill>
              </a:rPr>
              <a:t>Adult Safeguarding</a:t>
            </a:r>
          </a:p>
        </p:txBody>
      </p:sp>
      <p:sp>
        <p:nvSpPr>
          <p:cNvPr id="31" name="Rounded Rectangle 30"/>
          <p:cNvSpPr/>
          <p:nvPr/>
        </p:nvSpPr>
        <p:spPr>
          <a:xfrm>
            <a:off x="2411760" y="18843"/>
            <a:ext cx="5112567"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ADULT SOCIAL SERVICES</a:t>
            </a:r>
          </a:p>
        </p:txBody>
      </p:sp>
      <p:sp>
        <p:nvSpPr>
          <p:cNvPr id="34" name="Down Arrow 19">
            <a:extLst>
              <a:ext uri="{FF2B5EF4-FFF2-40B4-BE49-F238E27FC236}">
                <a16:creationId xmlns:a16="http://schemas.microsoft.com/office/drawing/2014/main" id="{C7BEE2F2-F5DA-42A0-BBE6-F59A43D189C1}"/>
              </a:ext>
            </a:extLst>
          </p:cNvPr>
          <p:cNvSpPr/>
          <p:nvPr/>
        </p:nvSpPr>
        <p:spPr>
          <a:xfrm>
            <a:off x="3258418" y="2793803"/>
            <a:ext cx="720080" cy="864096"/>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Rectangle 39">
            <a:extLst>
              <a:ext uri="{FF2B5EF4-FFF2-40B4-BE49-F238E27FC236}">
                <a16:creationId xmlns:a16="http://schemas.microsoft.com/office/drawing/2014/main" id="{EA224E9D-D76A-4538-A7BB-F8B7391543AC}"/>
              </a:ext>
            </a:extLst>
          </p:cNvPr>
          <p:cNvSpPr/>
          <p:nvPr/>
        </p:nvSpPr>
        <p:spPr>
          <a:xfrm>
            <a:off x="2879812" y="3773967"/>
            <a:ext cx="1512168" cy="1495734"/>
          </a:xfrm>
          <a:prstGeom prst="rect">
            <a:avLst/>
          </a:prstGeom>
          <a:solidFill>
            <a:schemeClr val="accent5">
              <a:lumMod val="20000"/>
              <a:lumOff val="8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Adult Services</a:t>
            </a:r>
            <a:endParaRPr lang="en-GB" sz="1600" b="1" dirty="0">
              <a:solidFill>
                <a:srgbClr val="FF0000"/>
              </a:solidFill>
            </a:endParaRPr>
          </a:p>
        </p:txBody>
      </p:sp>
      <p:sp>
        <p:nvSpPr>
          <p:cNvPr id="41" name="Down Arrow 19">
            <a:extLst>
              <a:ext uri="{FF2B5EF4-FFF2-40B4-BE49-F238E27FC236}">
                <a16:creationId xmlns:a16="http://schemas.microsoft.com/office/drawing/2014/main" id="{657C3099-4031-4284-A367-D1A08A23D6E4}"/>
              </a:ext>
            </a:extLst>
          </p:cNvPr>
          <p:cNvSpPr/>
          <p:nvPr/>
        </p:nvSpPr>
        <p:spPr>
          <a:xfrm>
            <a:off x="1309472" y="5324500"/>
            <a:ext cx="324036" cy="520860"/>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2" name="Down Arrow 19">
            <a:extLst>
              <a:ext uri="{FF2B5EF4-FFF2-40B4-BE49-F238E27FC236}">
                <a16:creationId xmlns:a16="http://schemas.microsoft.com/office/drawing/2014/main" id="{5AB3F167-D022-4F98-9A39-645BCC67A4E4}"/>
              </a:ext>
            </a:extLst>
          </p:cNvPr>
          <p:cNvSpPr/>
          <p:nvPr/>
        </p:nvSpPr>
        <p:spPr>
          <a:xfrm>
            <a:off x="3456440" y="5308848"/>
            <a:ext cx="324036" cy="520860"/>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3" name="Down Arrow 19">
            <a:extLst>
              <a:ext uri="{FF2B5EF4-FFF2-40B4-BE49-F238E27FC236}">
                <a16:creationId xmlns:a16="http://schemas.microsoft.com/office/drawing/2014/main" id="{09A5EE7F-4E44-4DE4-803D-30B4F7145869}"/>
              </a:ext>
            </a:extLst>
          </p:cNvPr>
          <p:cNvSpPr/>
          <p:nvPr/>
        </p:nvSpPr>
        <p:spPr>
          <a:xfrm>
            <a:off x="5850142" y="5324500"/>
            <a:ext cx="324036" cy="520860"/>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4" name="Down Arrow 19">
            <a:extLst>
              <a:ext uri="{FF2B5EF4-FFF2-40B4-BE49-F238E27FC236}">
                <a16:creationId xmlns:a16="http://schemas.microsoft.com/office/drawing/2014/main" id="{7DE3A476-15F8-4286-90F1-94E49F0CA7BC}"/>
              </a:ext>
            </a:extLst>
          </p:cNvPr>
          <p:cNvSpPr/>
          <p:nvPr/>
        </p:nvSpPr>
        <p:spPr>
          <a:xfrm>
            <a:off x="8154220" y="5308848"/>
            <a:ext cx="324036" cy="520860"/>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Arrow: Curved Up 3">
            <a:extLst>
              <a:ext uri="{FF2B5EF4-FFF2-40B4-BE49-F238E27FC236}">
                <a16:creationId xmlns:a16="http://schemas.microsoft.com/office/drawing/2014/main" id="{56E3203E-D2A7-428C-915E-A82F6B942FFE}"/>
              </a:ext>
            </a:extLst>
          </p:cNvPr>
          <p:cNvSpPr/>
          <p:nvPr/>
        </p:nvSpPr>
        <p:spPr>
          <a:xfrm rot="5400000">
            <a:off x="-1066841" y="3873139"/>
            <a:ext cx="3760012" cy="824318"/>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additive="base">
                                        <p:cTn id="7" dur="500" fill="hold"/>
                                        <p:tgtEl>
                                          <p:spTgt spid="31"/>
                                        </p:tgtEl>
                                        <p:attrNameLst>
                                          <p:attrName>ppt_x</p:attrName>
                                        </p:attrNameLst>
                                      </p:cBhvr>
                                      <p:tavLst>
                                        <p:tav tm="0">
                                          <p:val>
                                            <p:strVal val="#ppt_x"/>
                                          </p:val>
                                        </p:tav>
                                        <p:tav tm="100000">
                                          <p:val>
                                            <p:strVal val="#ppt_x"/>
                                          </p:val>
                                        </p:tav>
                                      </p:tavLst>
                                    </p:anim>
                                    <p:anim calcmode="lin" valueType="num">
                                      <p:cBhvr additive="base">
                                        <p:cTn id="8"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additive="base">
                                        <p:cTn id="19" dur="500" fill="hold"/>
                                        <p:tgtEl>
                                          <p:spTgt spid="32"/>
                                        </p:tgtEl>
                                        <p:attrNameLst>
                                          <p:attrName>ppt_x</p:attrName>
                                        </p:attrNameLst>
                                      </p:cBhvr>
                                      <p:tavLst>
                                        <p:tav tm="0">
                                          <p:val>
                                            <p:strVal val="#ppt_x"/>
                                          </p:val>
                                        </p:tav>
                                        <p:tav tm="100000">
                                          <p:val>
                                            <p:strVal val="#ppt_x"/>
                                          </p:val>
                                        </p:tav>
                                      </p:tavLst>
                                    </p:anim>
                                    <p:anim calcmode="lin" valueType="num">
                                      <p:cBhvr additive="base">
                                        <p:cTn id="20"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additive="base">
                                        <p:cTn id="25" dur="500" fill="hold"/>
                                        <p:tgtEl>
                                          <p:spTgt spid="39"/>
                                        </p:tgtEl>
                                        <p:attrNameLst>
                                          <p:attrName>ppt_x</p:attrName>
                                        </p:attrNameLst>
                                      </p:cBhvr>
                                      <p:tavLst>
                                        <p:tav tm="0">
                                          <p:val>
                                            <p:strVal val="#ppt_x"/>
                                          </p:val>
                                        </p:tav>
                                        <p:tav tm="100000">
                                          <p:val>
                                            <p:strVal val="#ppt_x"/>
                                          </p:val>
                                        </p:tav>
                                      </p:tavLst>
                                    </p:anim>
                                    <p:anim calcmode="lin" valueType="num">
                                      <p:cBhvr additive="base">
                                        <p:cTn id="26"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additive="base">
                                        <p:cTn id="55" dur="500" fill="hold"/>
                                        <p:tgtEl>
                                          <p:spTgt spid="28"/>
                                        </p:tgtEl>
                                        <p:attrNameLst>
                                          <p:attrName>ppt_x</p:attrName>
                                        </p:attrNameLst>
                                      </p:cBhvr>
                                      <p:tavLst>
                                        <p:tav tm="0">
                                          <p:val>
                                            <p:strVal val="#ppt_x"/>
                                          </p:val>
                                        </p:tav>
                                        <p:tav tm="100000">
                                          <p:val>
                                            <p:strVal val="#ppt_x"/>
                                          </p:val>
                                        </p:tav>
                                      </p:tavLst>
                                    </p:anim>
                                    <p:anim calcmode="lin" valueType="num">
                                      <p:cBhvr additive="base">
                                        <p:cTn id="5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ppt_x"/>
                                          </p:val>
                                        </p:tav>
                                        <p:tav tm="100000">
                                          <p:val>
                                            <p:strVal val="#ppt_x"/>
                                          </p:val>
                                        </p:tav>
                                      </p:tavLst>
                                    </p:anim>
                                    <p:anim calcmode="lin" valueType="num">
                                      <p:cBhvr additive="base">
                                        <p:cTn id="6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4"/>
                                        </p:tgtEl>
                                        <p:attrNameLst>
                                          <p:attrName>style.visibility</p:attrName>
                                        </p:attrNameLst>
                                      </p:cBhvr>
                                      <p:to>
                                        <p:strVal val="visible"/>
                                      </p:to>
                                    </p:set>
                                    <p:anim calcmode="lin" valueType="num">
                                      <p:cBhvr additive="base">
                                        <p:cTn id="67" dur="500" fill="hold"/>
                                        <p:tgtEl>
                                          <p:spTgt spid="34"/>
                                        </p:tgtEl>
                                        <p:attrNameLst>
                                          <p:attrName>ppt_x</p:attrName>
                                        </p:attrNameLst>
                                      </p:cBhvr>
                                      <p:tavLst>
                                        <p:tav tm="0">
                                          <p:val>
                                            <p:strVal val="#ppt_x"/>
                                          </p:val>
                                        </p:tav>
                                        <p:tav tm="100000">
                                          <p:val>
                                            <p:strVal val="#ppt_x"/>
                                          </p:val>
                                        </p:tav>
                                      </p:tavLst>
                                    </p:anim>
                                    <p:anim calcmode="lin" valueType="num">
                                      <p:cBhvr additive="base">
                                        <p:cTn id="6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ppt_x"/>
                                          </p:val>
                                        </p:tav>
                                        <p:tav tm="100000">
                                          <p:val>
                                            <p:strVal val="#ppt_x"/>
                                          </p:val>
                                        </p:tav>
                                      </p:tavLst>
                                    </p:anim>
                                    <p:anim calcmode="lin" valueType="num">
                                      <p:cBhvr additive="base">
                                        <p:cTn id="7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additive="base">
                                        <p:cTn id="79" dur="500" fill="hold"/>
                                        <p:tgtEl>
                                          <p:spTgt spid="22"/>
                                        </p:tgtEl>
                                        <p:attrNameLst>
                                          <p:attrName>ppt_x</p:attrName>
                                        </p:attrNameLst>
                                      </p:cBhvr>
                                      <p:tavLst>
                                        <p:tav tm="0">
                                          <p:val>
                                            <p:strVal val="#ppt_x"/>
                                          </p:val>
                                        </p:tav>
                                        <p:tav tm="100000">
                                          <p:val>
                                            <p:strVal val="#ppt_x"/>
                                          </p:val>
                                        </p:tav>
                                      </p:tavLst>
                                    </p:anim>
                                    <p:anim calcmode="lin" valueType="num">
                                      <p:cBhvr additive="base">
                                        <p:cTn id="8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4"/>
                                        </p:tgtEl>
                                        <p:attrNameLst>
                                          <p:attrName>style.visibility</p:attrName>
                                        </p:attrNameLst>
                                      </p:cBhvr>
                                      <p:to>
                                        <p:strVal val="visible"/>
                                      </p:to>
                                    </p:set>
                                    <p:anim calcmode="lin" valueType="num">
                                      <p:cBhvr additive="base">
                                        <p:cTn id="85" dur="500" fill="hold"/>
                                        <p:tgtEl>
                                          <p:spTgt spid="24"/>
                                        </p:tgtEl>
                                        <p:attrNameLst>
                                          <p:attrName>ppt_x</p:attrName>
                                        </p:attrNameLst>
                                      </p:cBhvr>
                                      <p:tavLst>
                                        <p:tav tm="0">
                                          <p:val>
                                            <p:strVal val="#ppt_x"/>
                                          </p:val>
                                        </p:tav>
                                        <p:tav tm="100000">
                                          <p:val>
                                            <p:strVal val="#ppt_x"/>
                                          </p:val>
                                        </p:tav>
                                      </p:tavLst>
                                    </p:anim>
                                    <p:anim calcmode="lin" valueType="num">
                                      <p:cBhvr additive="base">
                                        <p:cTn id="8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40"/>
                                        </p:tgtEl>
                                        <p:attrNameLst>
                                          <p:attrName>style.visibility</p:attrName>
                                        </p:attrNameLst>
                                      </p:cBhvr>
                                      <p:to>
                                        <p:strVal val="visible"/>
                                      </p:to>
                                    </p:set>
                                    <p:anim calcmode="lin" valueType="num">
                                      <p:cBhvr additive="base">
                                        <p:cTn id="91" dur="500" fill="hold"/>
                                        <p:tgtEl>
                                          <p:spTgt spid="40"/>
                                        </p:tgtEl>
                                        <p:attrNameLst>
                                          <p:attrName>ppt_x</p:attrName>
                                        </p:attrNameLst>
                                      </p:cBhvr>
                                      <p:tavLst>
                                        <p:tav tm="0">
                                          <p:val>
                                            <p:strVal val="#ppt_x"/>
                                          </p:val>
                                        </p:tav>
                                        <p:tav tm="100000">
                                          <p:val>
                                            <p:strVal val="#ppt_x"/>
                                          </p:val>
                                        </p:tav>
                                      </p:tavLst>
                                    </p:anim>
                                    <p:anim calcmode="lin" valueType="num">
                                      <p:cBhvr additive="base">
                                        <p:cTn id="92"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additive="base">
                                        <p:cTn id="97" dur="500" fill="hold"/>
                                        <p:tgtEl>
                                          <p:spTgt spid="25"/>
                                        </p:tgtEl>
                                        <p:attrNameLst>
                                          <p:attrName>ppt_x</p:attrName>
                                        </p:attrNameLst>
                                      </p:cBhvr>
                                      <p:tavLst>
                                        <p:tav tm="0">
                                          <p:val>
                                            <p:strVal val="#ppt_x"/>
                                          </p:val>
                                        </p:tav>
                                        <p:tav tm="100000">
                                          <p:val>
                                            <p:strVal val="#ppt_x"/>
                                          </p:val>
                                        </p:tav>
                                      </p:tavLst>
                                    </p:anim>
                                    <p:anim calcmode="lin" valueType="num">
                                      <p:cBhvr additive="base">
                                        <p:cTn id="9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7"/>
                                        </p:tgtEl>
                                        <p:attrNameLst>
                                          <p:attrName>style.visibility</p:attrName>
                                        </p:attrNameLst>
                                      </p:cBhvr>
                                      <p:to>
                                        <p:strVal val="visible"/>
                                      </p:to>
                                    </p:set>
                                    <p:anim calcmode="lin" valueType="num">
                                      <p:cBhvr additive="base">
                                        <p:cTn id="103" dur="500" fill="hold"/>
                                        <p:tgtEl>
                                          <p:spTgt spid="27"/>
                                        </p:tgtEl>
                                        <p:attrNameLst>
                                          <p:attrName>ppt_x</p:attrName>
                                        </p:attrNameLst>
                                      </p:cBhvr>
                                      <p:tavLst>
                                        <p:tav tm="0">
                                          <p:val>
                                            <p:strVal val="#ppt_x"/>
                                          </p:val>
                                        </p:tav>
                                        <p:tav tm="100000">
                                          <p:val>
                                            <p:strVal val="#ppt_x"/>
                                          </p:val>
                                        </p:tav>
                                      </p:tavLst>
                                    </p:anim>
                                    <p:anim calcmode="lin" valueType="num">
                                      <p:cBhvr additive="base">
                                        <p:cTn id="10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41"/>
                                        </p:tgtEl>
                                        <p:attrNameLst>
                                          <p:attrName>style.visibility</p:attrName>
                                        </p:attrNameLst>
                                      </p:cBhvr>
                                      <p:to>
                                        <p:strVal val="visible"/>
                                      </p:to>
                                    </p:set>
                                    <p:anim calcmode="lin" valueType="num">
                                      <p:cBhvr additive="base">
                                        <p:cTn id="109" dur="500" fill="hold"/>
                                        <p:tgtEl>
                                          <p:spTgt spid="41"/>
                                        </p:tgtEl>
                                        <p:attrNameLst>
                                          <p:attrName>ppt_x</p:attrName>
                                        </p:attrNameLst>
                                      </p:cBhvr>
                                      <p:tavLst>
                                        <p:tav tm="0">
                                          <p:val>
                                            <p:strVal val="#ppt_x"/>
                                          </p:val>
                                        </p:tav>
                                        <p:tav tm="100000">
                                          <p:val>
                                            <p:strVal val="#ppt_x"/>
                                          </p:val>
                                        </p:tav>
                                      </p:tavLst>
                                    </p:anim>
                                    <p:anim calcmode="lin" valueType="num">
                                      <p:cBhvr additive="base">
                                        <p:cTn id="11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42"/>
                                        </p:tgtEl>
                                        <p:attrNameLst>
                                          <p:attrName>style.visibility</p:attrName>
                                        </p:attrNameLst>
                                      </p:cBhvr>
                                      <p:to>
                                        <p:strVal val="visible"/>
                                      </p:to>
                                    </p:set>
                                    <p:anim calcmode="lin" valueType="num">
                                      <p:cBhvr additive="base">
                                        <p:cTn id="115" dur="500" fill="hold"/>
                                        <p:tgtEl>
                                          <p:spTgt spid="42"/>
                                        </p:tgtEl>
                                        <p:attrNameLst>
                                          <p:attrName>ppt_x</p:attrName>
                                        </p:attrNameLst>
                                      </p:cBhvr>
                                      <p:tavLst>
                                        <p:tav tm="0">
                                          <p:val>
                                            <p:strVal val="#ppt_x"/>
                                          </p:val>
                                        </p:tav>
                                        <p:tav tm="100000">
                                          <p:val>
                                            <p:strVal val="#ppt_x"/>
                                          </p:val>
                                        </p:tav>
                                      </p:tavLst>
                                    </p:anim>
                                    <p:anim calcmode="lin" valueType="num">
                                      <p:cBhvr additive="base">
                                        <p:cTn id="116"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43"/>
                                        </p:tgtEl>
                                        <p:attrNameLst>
                                          <p:attrName>style.visibility</p:attrName>
                                        </p:attrNameLst>
                                      </p:cBhvr>
                                      <p:to>
                                        <p:strVal val="visible"/>
                                      </p:to>
                                    </p:set>
                                    <p:anim calcmode="lin" valueType="num">
                                      <p:cBhvr additive="base">
                                        <p:cTn id="121" dur="500" fill="hold"/>
                                        <p:tgtEl>
                                          <p:spTgt spid="43"/>
                                        </p:tgtEl>
                                        <p:attrNameLst>
                                          <p:attrName>ppt_x</p:attrName>
                                        </p:attrNameLst>
                                      </p:cBhvr>
                                      <p:tavLst>
                                        <p:tav tm="0">
                                          <p:val>
                                            <p:strVal val="#ppt_x"/>
                                          </p:val>
                                        </p:tav>
                                        <p:tav tm="100000">
                                          <p:val>
                                            <p:strVal val="#ppt_x"/>
                                          </p:val>
                                        </p:tav>
                                      </p:tavLst>
                                    </p:anim>
                                    <p:anim calcmode="lin" valueType="num">
                                      <p:cBhvr additive="base">
                                        <p:cTn id="122"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44"/>
                                        </p:tgtEl>
                                        <p:attrNameLst>
                                          <p:attrName>style.visibility</p:attrName>
                                        </p:attrNameLst>
                                      </p:cBhvr>
                                      <p:to>
                                        <p:strVal val="visible"/>
                                      </p:to>
                                    </p:set>
                                    <p:anim calcmode="lin" valueType="num">
                                      <p:cBhvr additive="base">
                                        <p:cTn id="127" dur="500" fill="hold"/>
                                        <p:tgtEl>
                                          <p:spTgt spid="44"/>
                                        </p:tgtEl>
                                        <p:attrNameLst>
                                          <p:attrName>ppt_x</p:attrName>
                                        </p:attrNameLst>
                                      </p:cBhvr>
                                      <p:tavLst>
                                        <p:tav tm="0">
                                          <p:val>
                                            <p:strVal val="#ppt_x"/>
                                          </p:val>
                                        </p:tav>
                                        <p:tav tm="100000">
                                          <p:val>
                                            <p:strVal val="#ppt_x"/>
                                          </p:val>
                                        </p:tav>
                                      </p:tavLst>
                                    </p:anim>
                                    <p:anim calcmode="lin" valueType="num">
                                      <p:cBhvr additive="base">
                                        <p:cTn id="128"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23"/>
                                        </p:tgtEl>
                                        <p:attrNameLst>
                                          <p:attrName>style.visibility</p:attrName>
                                        </p:attrNameLst>
                                      </p:cBhvr>
                                      <p:to>
                                        <p:strVal val="visible"/>
                                      </p:to>
                                    </p:set>
                                    <p:anim calcmode="lin" valueType="num">
                                      <p:cBhvr additive="base">
                                        <p:cTn id="133" dur="500" fill="hold"/>
                                        <p:tgtEl>
                                          <p:spTgt spid="23"/>
                                        </p:tgtEl>
                                        <p:attrNameLst>
                                          <p:attrName>ppt_x</p:attrName>
                                        </p:attrNameLst>
                                      </p:cBhvr>
                                      <p:tavLst>
                                        <p:tav tm="0">
                                          <p:val>
                                            <p:strVal val="#ppt_x"/>
                                          </p:val>
                                        </p:tav>
                                        <p:tav tm="100000">
                                          <p:val>
                                            <p:strVal val="#ppt_x"/>
                                          </p:val>
                                        </p:tav>
                                      </p:tavLst>
                                    </p:anim>
                                    <p:anim calcmode="lin" valueType="num">
                                      <p:cBhvr additive="base">
                                        <p:cTn id="13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4"/>
                                        </p:tgtEl>
                                        <p:attrNameLst>
                                          <p:attrName>style.visibility</p:attrName>
                                        </p:attrNameLst>
                                      </p:cBhvr>
                                      <p:to>
                                        <p:strVal val="visible"/>
                                      </p:to>
                                    </p:set>
                                    <p:anim calcmode="lin" valueType="num">
                                      <p:cBhvr additive="base">
                                        <p:cTn id="139" dur="500" fill="hold"/>
                                        <p:tgtEl>
                                          <p:spTgt spid="4"/>
                                        </p:tgtEl>
                                        <p:attrNameLst>
                                          <p:attrName>ppt_x</p:attrName>
                                        </p:attrNameLst>
                                      </p:cBhvr>
                                      <p:tavLst>
                                        <p:tav tm="0">
                                          <p:val>
                                            <p:strVal val="#ppt_x"/>
                                          </p:val>
                                        </p:tav>
                                        <p:tav tm="100000">
                                          <p:val>
                                            <p:strVal val="#ppt_x"/>
                                          </p:val>
                                        </p:tav>
                                      </p:tavLst>
                                    </p:anim>
                                    <p:anim calcmode="lin" valueType="num">
                                      <p:cBhvr additive="base">
                                        <p:cTn id="14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0" grpId="0" animBg="1"/>
      <p:bldP spid="22" grpId="0" animBg="1"/>
      <p:bldP spid="24" grpId="0" animBg="1"/>
      <p:bldP spid="25" grpId="0" animBg="1"/>
      <p:bldP spid="27" grpId="0" animBg="1"/>
      <p:bldP spid="28" grpId="0" animBg="1"/>
      <p:bldP spid="3" grpId="0" animBg="1"/>
      <p:bldP spid="32" grpId="0" animBg="1"/>
      <p:bldP spid="39" grpId="0" animBg="1"/>
      <p:bldP spid="23" grpId="0" animBg="1"/>
      <p:bldP spid="31" grpId="0" animBg="1"/>
      <p:bldP spid="34" grpId="0" animBg="1"/>
      <p:bldP spid="40" grpId="0" animBg="1"/>
      <p:bldP spid="41" grpId="0" animBg="1"/>
      <p:bldP spid="42" grpId="0" animBg="1"/>
      <p:bldP spid="43" grpId="0" animBg="1"/>
      <p:bldP spid="44" grpId="0" animBg="1"/>
      <p:bldP spid="4" grpId="0" animBg="1"/>
    </p:bldLst>
  </p:timing>
</p:sld>
</file>

<file path=ppt/theme/theme1.xml><?xml version="1.0" encoding="utf-8"?>
<a:theme xmlns:a="http://schemas.openxmlformats.org/drawingml/2006/main" name="Theme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4" id="{164F6596-EA75-4945-A4AC-12809EFE8142}" vid="{B9CC922A-024B-4081-A641-D03053E728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Theme4</Template>
  <TotalTime>2659</TotalTime>
  <Words>267</Words>
  <Application>Microsoft Office PowerPoint</Application>
  <PresentationFormat>On-screen Show (4:3)</PresentationFormat>
  <Paragraphs>47</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Symbol</vt:lpstr>
      <vt:lpstr>Theme4</vt:lpstr>
      <vt:lpstr>HARINGEY ADULT SOCIAL CARE</vt:lpstr>
      <vt:lpstr>Adult Social Services</vt:lpstr>
      <vt:lpstr>Eligibility for Services</vt:lpstr>
      <vt:lpstr>PowerPoint Presentation</vt:lpstr>
    </vt:vector>
  </TitlesOfParts>
  <Company>Haringey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Adult Social Care Performance</dc:title>
  <dc:creator>Emilio Innocenti</dc:creator>
  <cp:lastModifiedBy>Tanya Murat</cp:lastModifiedBy>
  <cp:revision>273</cp:revision>
  <dcterms:created xsi:type="dcterms:W3CDTF">2016-09-07T12:12:09Z</dcterms:created>
  <dcterms:modified xsi:type="dcterms:W3CDTF">2021-06-18T12:11:46Z</dcterms:modified>
</cp:coreProperties>
</file>