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1" r:id="rId4"/>
    <p:sldId id="260"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AE7711-47FE-0B4B-968C-55C7B1D253A6}" name="ROWLINSON, Lynda (NORTH MIDDLESEX UNIVERSITY HOSPITAL NHS TRUST)" initials="RL(MUHNT" userId="S::l.rowlinson@nhs.net::82719067-3198-4e40-a5f9-72b751e58d91" providerId="AD"/>
  <p188:author id="{E7AD9B83-04EF-2EBB-3268-631C4717CAA5}" name="ODUSINA, Jide (NORTH MIDDLESEX UNIVERSITY HOSPITAL NHS TRUST)" initials="OJ(MUHNT" userId="S::jide.odusina@nhs.net::124b7dfa-0326-498b-9f16-f5874cd3fee0" providerId="AD"/>
  <p188:author id="{810457EB-04FF-4A16-A26D-0A764181BE47}" name="DE CORDOVA, Trudy (NORTH MIDDLESEX UNIVERSITY HOSPITAL NHS TRUST)" initials="DCT(MUHNT" userId="S::trudydecordova@nhs.net::ed7fb300-fe57-45b3-aa6e-860aa1dd86f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F252FE8A-D4C3-48FB-893D-EBB45C8C775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21ECCFD-9F4A-4E84-B16D-7274561E5123}">
      <dgm:prSet/>
      <dgm:spPr/>
      <dgm:t>
        <a:bodyPr/>
        <a:lstStyle/>
        <a:p>
          <a:r>
            <a:rPr lang="en-GB"/>
            <a:t>To ensure the patient voice is heard and respected at all levels of the organisation</a:t>
          </a:r>
          <a:endParaRPr lang="en-US"/>
        </a:p>
      </dgm:t>
    </dgm:pt>
    <dgm:pt modelId="{F6D562F5-C114-4574-B8B6-1DAC468A989C}" type="parTrans" cxnId="{07E858D8-4105-4A94-A90F-23574FBC3507}">
      <dgm:prSet/>
      <dgm:spPr/>
      <dgm:t>
        <a:bodyPr/>
        <a:lstStyle/>
        <a:p>
          <a:endParaRPr lang="en-US"/>
        </a:p>
      </dgm:t>
    </dgm:pt>
    <dgm:pt modelId="{B2073D32-2C02-45E1-B7FE-0063E9D51201}" type="sibTrans" cxnId="{07E858D8-4105-4A94-A90F-23574FBC3507}">
      <dgm:prSet/>
      <dgm:spPr/>
      <dgm:t>
        <a:bodyPr/>
        <a:lstStyle/>
        <a:p>
          <a:endParaRPr lang="en-US"/>
        </a:p>
      </dgm:t>
    </dgm:pt>
    <dgm:pt modelId="{9DA12B89-8437-4EF4-BBE3-E1D229225445}">
      <dgm:prSet/>
      <dgm:spPr/>
      <dgm:t>
        <a:bodyPr/>
        <a:lstStyle/>
        <a:p>
          <a:r>
            <a:rPr lang="en-GB"/>
            <a:t>To agree an annual work plan and set priorities</a:t>
          </a:r>
          <a:endParaRPr lang="en-US"/>
        </a:p>
      </dgm:t>
    </dgm:pt>
    <dgm:pt modelId="{BDFC23C5-9A56-4D7E-9A1D-729E0EA2254A}" type="parTrans" cxnId="{A4DD951B-7380-4573-A255-C6AD6C682066}">
      <dgm:prSet/>
      <dgm:spPr/>
      <dgm:t>
        <a:bodyPr/>
        <a:lstStyle/>
        <a:p>
          <a:endParaRPr lang="en-US"/>
        </a:p>
      </dgm:t>
    </dgm:pt>
    <dgm:pt modelId="{76F6F0F7-4B66-46DB-9B47-5437ACFEA38A}" type="sibTrans" cxnId="{A4DD951B-7380-4573-A255-C6AD6C682066}">
      <dgm:prSet/>
      <dgm:spPr/>
      <dgm:t>
        <a:bodyPr/>
        <a:lstStyle/>
        <a:p>
          <a:endParaRPr lang="en-US"/>
        </a:p>
      </dgm:t>
    </dgm:pt>
    <dgm:pt modelId="{8F9FB8C3-692F-49F4-97B3-53932C000BAC}">
      <dgm:prSet/>
      <dgm:spPr/>
      <dgm:t>
        <a:bodyPr/>
        <a:lstStyle/>
        <a:p>
          <a:r>
            <a:rPr lang="en-GB" dirty="0"/>
            <a:t>To work towards having patient partners represented on all relevant groups </a:t>
          </a:r>
          <a:endParaRPr lang="en-US" dirty="0"/>
        </a:p>
      </dgm:t>
    </dgm:pt>
    <dgm:pt modelId="{FEB00A9C-670A-41BA-BE2F-79F262F401D4}" type="parTrans" cxnId="{9C0C14CA-044E-43D5-A5EE-D0B00F37579D}">
      <dgm:prSet/>
      <dgm:spPr/>
      <dgm:t>
        <a:bodyPr/>
        <a:lstStyle/>
        <a:p>
          <a:endParaRPr lang="en-US"/>
        </a:p>
      </dgm:t>
    </dgm:pt>
    <dgm:pt modelId="{2A3C31B1-DD59-4F57-AD26-B797D6763F07}" type="sibTrans" cxnId="{9C0C14CA-044E-43D5-A5EE-D0B00F37579D}">
      <dgm:prSet/>
      <dgm:spPr/>
      <dgm:t>
        <a:bodyPr/>
        <a:lstStyle/>
        <a:p>
          <a:endParaRPr lang="en-US"/>
        </a:p>
      </dgm:t>
    </dgm:pt>
    <dgm:pt modelId="{34D7F5CA-AC46-4945-96B3-B44744842001}">
      <dgm:prSet/>
      <dgm:spPr/>
      <dgm:t>
        <a:bodyPr/>
        <a:lstStyle/>
        <a:p>
          <a:r>
            <a:rPr lang="en-GB" dirty="0"/>
            <a:t>Gain an understanding of the current activity and initiatives underway to improve the patient experience</a:t>
          </a:r>
          <a:endParaRPr lang="en-US" dirty="0"/>
        </a:p>
      </dgm:t>
    </dgm:pt>
    <dgm:pt modelId="{A36CE48A-41FD-4AFB-81FF-44AD060C80F2}" type="parTrans" cxnId="{CBB41EDA-D352-4A26-A330-D2EF45E2447D}">
      <dgm:prSet/>
      <dgm:spPr/>
      <dgm:t>
        <a:bodyPr/>
        <a:lstStyle/>
        <a:p>
          <a:endParaRPr lang="en-US"/>
        </a:p>
      </dgm:t>
    </dgm:pt>
    <dgm:pt modelId="{A48351BE-277D-49F2-8067-82E3521A9953}" type="sibTrans" cxnId="{CBB41EDA-D352-4A26-A330-D2EF45E2447D}">
      <dgm:prSet/>
      <dgm:spPr/>
      <dgm:t>
        <a:bodyPr/>
        <a:lstStyle/>
        <a:p>
          <a:endParaRPr lang="en-US"/>
        </a:p>
      </dgm:t>
    </dgm:pt>
    <dgm:pt modelId="{8955E6E8-A2A8-43EF-A0A9-DA28CC9E8876}">
      <dgm:prSet/>
      <dgm:spPr/>
      <dgm:t>
        <a:bodyPr/>
        <a:lstStyle/>
        <a:p>
          <a:r>
            <a:rPr lang="en-GB" dirty="0"/>
            <a:t>Contribute to the initiatives to enhance patients’ experience and assist in identifying areas where improvements can be made </a:t>
          </a:r>
          <a:endParaRPr lang="en-US" dirty="0"/>
        </a:p>
      </dgm:t>
    </dgm:pt>
    <dgm:pt modelId="{573D6773-67D9-450D-93A1-5804A4124349}" type="parTrans" cxnId="{4D45DB8B-E2BC-4AA6-882E-9CFE421EAAAB}">
      <dgm:prSet/>
      <dgm:spPr/>
      <dgm:t>
        <a:bodyPr/>
        <a:lstStyle/>
        <a:p>
          <a:endParaRPr lang="en-US"/>
        </a:p>
      </dgm:t>
    </dgm:pt>
    <dgm:pt modelId="{193BAB44-DF89-4087-BDB3-55D24FA2990A}" type="sibTrans" cxnId="{4D45DB8B-E2BC-4AA6-882E-9CFE421EAAAB}">
      <dgm:prSet/>
      <dgm:spPr/>
      <dgm:t>
        <a:bodyPr/>
        <a:lstStyle/>
        <a:p>
          <a:endParaRPr lang="en-US"/>
        </a:p>
      </dgm:t>
    </dgm:pt>
    <dgm:pt modelId="{037C476B-B146-4164-8877-C3EEB7BB1918}" type="pres">
      <dgm:prSet presAssocID="{F252FE8A-D4C3-48FB-893D-EBB45C8C7754}" presName="diagram" presStyleCnt="0">
        <dgm:presLayoutVars>
          <dgm:dir/>
          <dgm:resizeHandles val="exact"/>
        </dgm:presLayoutVars>
      </dgm:prSet>
      <dgm:spPr/>
    </dgm:pt>
    <dgm:pt modelId="{8715A382-E076-488D-AA60-BD867E11EA47}" type="pres">
      <dgm:prSet presAssocID="{721ECCFD-9F4A-4E84-B16D-7274561E5123}" presName="node" presStyleLbl="node1" presStyleIdx="0" presStyleCnt="5">
        <dgm:presLayoutVars>
          <dgm:bulletEnabled val="1"/>
        </dgm:presLayoutVars>
      </dgm:prSet>
      <dgm:spPr/>
    </dgm:pt>
    <dgm:pt modelId="{10B3FAF7-8D9E-4659-9046-30DF00A34CF7}" type="pres">
      <dgm:prSet presAssocID="{B2073D32-2C02-45E1-B7FE-0063E9D51201}" presName="sibTrans" presStyleCnt="0"/>
      <dgm:spPr/>
    </dgm:pt>
    <dgm:pt modelId="{DF0F9796-834B-440C-B1AE-A82B04B0C1D6}" type="pres">
      <dgm:prSet presAssocID="{9DA12B89-8437-4EF4-BBE3-E1D229225445}" presName="node" presStyleLbl="node1" presStyleIdx="1" presStyleCnt="5">
        <dgm:presLayoutVars>
          <dgm:bulletEnabled val="1"/>
        </dgm:presLayoutVars>
      </dgm:prSet>
      <dgm:spPr/>
    </dgm:pt>
    <dgm:pt modelId="{1BB6D1A3-FC90-4001-91A7-EB3CA820FFDC}" type="pres">
      <dgm:prSet presAssocID="{76F6F0F7-4B66-46DB-9B47-5437ACFEA38A}" presName="sibTrans" presStyleCnt="0"/>
      <dgm:spPr/>
    </dgm:pt>
    <dgm:pt modelId="{20E0DAB8-D1FD-4E0D-AF7D-D08750E15FCE}" type="pres">
      <dgm:prSet presAssocID="{8F9FB8C3-692F-49F4-97B3-53932C000BAC}" presName="node" presStyleLbl="node1" presStyleIdx="2" presStyleCnt="5">
        <dgm:presLayoutVars>
          <dgm:bulletEnabled val="1"/>
        </dgm:presLayoutVars>
      </dgm:prSet>
      <dgm:spPr/>
    </dgm:pt>
    <dgm:pt modelId="{0F3D13D5-AA9D-4D3A-88DB-925FFCE1A8F8}" type="pres">
      <dgm:prSet presAssocID="{2A3C31B1-DD59-4F57-AD26-B797D6763F07}" presName="sibTrans" presStyleCnt="0"/>
      <dgm:spPr/>
    </dgm:pt>
    <dgm:pt modelId="{D073916F-7495-45AA-901D-FD2A85959C6B}" type="pres">
      <dgm:prSet presAssocID="{34D7F5CA-AC46-4945-96B3-B44744842001}" presName="node" presStyleLbl="node1" presStyleIdx="3" presStyleCnt="5">
        <dgm:presLayoutVars>
          <dgm:bulletEnabled val="1"/>
        </dgm:presLayoutVars>
      </dgm:prSet>
      <dgm:spPr/>
    </dgm:pt>
    <dgm:pt modelId="{06DBF23A-52D4-48A9-8A78-B7E41BE0CBB5}" type="pres">
      <dgm:prSet presAssocID="{A48351BE-277D-49F2-8067-82E3521A9953}" presName="sibTrans" presStyleCnt="0"/>
      <dgm:spPr/>
    </dgm:pt>
    <dgm:pt modelId="{EB1A4625-0B64-48AA-998D-ADF4BD4947B0}" type="pres">
      <dgm:prSet presAssocID="{8955E6E8-A2A8-43EF-A0A9-DA28CC9E8876}" presName="node" presStyleLbl="node1" presStyleIdx="4" presStyleCnt="5">
        <dgm:presLayoutVars>
          <dgm:bulletEnabled val="1"/>
        </dgm:presLayoutVars>
      </dgm:prSet>
      <dgm:spPr/>
    </dgm:pt>
  </dgm:ptLst>
  <dgm:cxnLst>
    <dgm:cxn modelId="{A4DD951B-7380-4573-A255-C6AD6C682066}" srcId="{F252FE8A-D4C3-48FB-893D-EBB45C8C7754}" destId="{9DA12B89-8437-4EF4-BBE3-E1D229225445}" srcOrd="1" destOrd="0" parTransId="{BDFC23C5-9A56-4D7E-9A1D-729E0EA2254A}" sibTransId="{76F6F0F7-4B66-46DB-9B47-5437ACFEA38A}"/>
    <dgm:cxn modelId="{01AE1924-9EB9-4D7B-A30C-1BCB0FD53C0E}" type="presOf" srcId="{9DA12B89-8437-4EF4-BBE3-E1D229225445}" destId="{DF0F9796-834B-440C-B1AE-A82B04B0C1D6}" srcOrd="0" destOrd="0" presId="urn:microsoft.com/office/officeart/2005/8/layout/default"/>
    <dgm:cxn modelId="{3574AB3F-9C29-4929-BD6B-47CBC8570E11}" type="presOf" srcId="{8F9FB8C3-692F-49F4-97B3-53932C000BAC}" destId="{20E0DAB8-D1FD-4E0D-AF7D-D08750E15FCE}" srcOrd="0" destOrd="0" presId="urn:microsoft.com/office/officeart/2005/8/layout/default"/>
    <dgm:cxn modelId="{7CB91372-933B-4FEE-96B5-56F583A0DB0A}" type="presOf" srcId="{F252FE8A-D4C3-48FB-893D-EBB45C8C7754}" destId="{037C476B-B146-4164-8877-C3EEB7BB1918}" srcOrd="0" destOrd="0" presId="urn:microsoft.com/office/officeart/2005/8/layout/default"/>
    <dgm:cxn modelId="{4D45DB8B-E2BC-4AA6-882E-9CFE421EAAAB}" srcId="{F252FE8A-D4C3-48FB-893D-EBB45C8C7754}" destId="{8955E6E8-A2A8-43EF-A0A9-DA28CC9E8876}" srcOrd="4" destOrd="0" parTransId="{573D6773-67D9-450D-93A1-5804A4124349}" sibTransId="{193BAB44-DF89-4087-BDB3-55D24FA2990A}"/>
    <dgm:cxn modelId="{91560BBE-D053-4154-AAE2-702E99E624DD}" type="presOf" srcId="{8955E6E8-A2A8-43EF-A0A9-DA28CC9E8876}" destId="{EB1A4625-0B64-48AA-998D-ADF4BD4947B0}" srcOrd="0" destOrd="0" presId="urn:microsoft.com/office/officeart/2005/8/layout/default"/>
    <dgm:cxn modelId="{7154ADC2-A069-435B-B808-D4F71A3C8884}" type="presOf" srcId="{34D7F5CA-AC46-4945-96B3-B44744842001}" destId="{D073916F-7495-45AA-901D-FD2A85959C6B}" srcOrd="0" destOrd="0" presId="urn:microsoft.com/office/officeart/2005/8/layout/default"/>
    <dgm:cxn modelId="{9C0C14CA-044E-43D5-A5EE-D0B00F37579D}" srcId="{F252FE8A-D4C3-48FB-893D-EBB45C8C7754}" destId="{8F9FB8C3-692F-49F4-97B3-53932C000BAC}" srcOrd="2" destOrd="0" parTransId="{FEB00A9C-670A-41BA-BE2F-79F262F401D4}" sibTransId="{2A3C31B1-DD59-4F57-AD26-B797D6763F07}"/>
    <dgm:cxn modelId="{07E858D8-4105-4A94-A90F-23574FBC3507}" srcId="{F252FE8A-D4C3-48FB-893D-EBB45C8C7754}" destId="{721ECCFD-9F4A-4E84-B16D-7274561E5123}" srcOrd="0" destOrd="0" parTransId="{F6D562F5-C114-4574-B8B6-1DAC468A989C}" sibTransId="{B2073D32-2C02-45E1-B7FE-0063E9D51201}"/>
    <dgm:cxn modelId="{CBB41EDA-D352-4A26-A330-D2EF45E2447D}" srcId="{F252FE8A-D4C3-48FB-893D-EBB45C8C7754}" destId="{34D7F5CA-AC46-4945-96B3-B44744842001}" srcOrd="3" destOrd="0" parTransId="{A36CE48A-41FD-4AFB-81FF-44AD060C80F2}" sibTransId="{A48351BE-277D-49F2-8067-82E3521A9953}"/>
    <dgm:cxn modelId="{99F90FEF-3D24-4335-8544-EF8C0FE0E90C}" type="presOf" srcId="{721ECCFD-9F4A-4E84-B16D-7274561E5123}" destId="{8715A382-E076-488D-AA60-BD867E11EA47}" srcOrd="0" destOrd="0" presId="urn:microsoft.com/office/officeart/2005/8/layout/default"/>
    <dgm:cxn modelId="{2D899ADA-C470-4563-A588-BEA0E1AE3417}" type="presParOf" srcId="{037C476B-B146-4164-8877-C3EEB7BB1918}" destId="{8715A382-E076-488D-AA60-BD867E11EA47}" srcOrd="0" destOrd="0" presId="urn:microsoft.com/office/officeart/2005/8/layout/default"/>
    <dgm:cxn modelId="{4E902A8D-9B8A-4CB2-AD5C-DC4629BC547A}" type="presParOf" srcId="{037C476B-B146-4164-8877-C3EEB7BB1918}" destId="{10B3FAF7-8D9E-4659-9046-30DF00A34CF7}" srcOrd="1" destOrd="0" presId="urn:microsoft.com/office/officeart/2005/8/layout/default"/>
    <dgm:cxn modelId="{09B5BB35-FFCD-4A41-B083-C8889A237C0B}" type="presParOf" srcId="{037C476B-B146-4164-8877-C3EEB7BB1918}" destId="{DF0F9796-834B-440C-B1AE-A82B04B0C1D6}" srcOrd="2" destOrd="0" presId="urn:microsoft.com/office/officeart/2005/8/layout/default"/>
    <dgm:cxn modelId="{B874C404-8E08-488F-B6D4-96FFEA934671}" type="presParOf" srcId="{037C476B-B146-4164-8877-C3EEB7BB1918}" destId="{1BB6D1A3-FC90-4001-91A7-EB3CA820FFDC}" srcOrd="3" destOrd="0" presId="urn:microsoft.com/office/officeart/2005/8/layout/default"/>
    <dgm:cxn modelId="{51AAA43D-223E-4813-8C4D-AAC284971833}" type="presParOf" srcId="{037C476B-B146-4164-8877-C3EEB7BB1918}" destId="{20E0DAB8-D1FD-4E0D-AF7D-D08750E15FCE}" srcOrd="4" destOrd="0" presId="urn:microsoft.com/office/officeart/2005/8/layout/default"/>
    <dgm:cxn modelId="{D1D1B201-D9CC-4D81-A24A-564F843A1B04}" type="presParOf" srcId="{037C476B-B146-4164-8877-C3EEB7BB1918}" destId="{0F3D13D5-AA9D-4D3A-88DB-925FFCE1A8F8}" srcOrd="5" destOrd="0" presId="urn:microsoft.com/office/officeart/2005/8/layout/default"/>
    <dgm:cxn modelId="{75288C48-EF02-44BE-AFC6-4938758DD86A}" type="presParOf" srcId="{037C476B-B146-4164-8877-C3EEB7BB1918}" destId="{D073916F-7495-45AA-901D-FD2A85959C6B}" srcOrd="6" destOrd="0" presId="urn:microsoft.com/office/officeart/2005/8/layout/default"/>
    <dgm:cxn modelId="{8259F90C-2AFD-4650-950A-B22D70F34164}" type="presParOf" srcId="{037C476B-B146-4164-8877-C3EEB7BB1918}" destId="{06DBF23A-52D4-48A9-8A78-B7E41BE0CBB5}" srcOrd="7" destOrd="0" presId="urn:microsoft.com/office/officeart/2005/8/layout/default"/>
    <dgm:cxn modelId="{4799BFE7-D4FB-4257-AA40-7F0B3375CEE3}" type="presParOf" srcId="{037C476B-B146-4164-8877-C3EEB7BB1918}" destId="{EB1A4625-0B64-48AA-998D-ADF4BD4947B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F030D-06B0-43DF-A467-328EEA9649B9}"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1CE19EF7-75FB-4853-81A6-46852EE6BB65}">
      <dgm:prSet custT="1"/>
      <dgm:spPr/>
      <dgm:t>
        <a:bodyPr/>
        <a:lstStyle/>
        <a:p>
          <a:r>
            <a:rPr lang="en-GB" sz="1800" dirty="0"/>
            <a:t>Spend most of your time engaging with patients who access our services,.</a:t>
          </a:r>
          <a:endParaRPr lang="en-US" sz="1800" dirty="0"/>
        </a:p>
      </dgm:t>
    </dgm:pt>
    <dgm:pt modelId="{B2187AF2-1260-4B74-B56C-D3DF9CB58B32}" type="parTrans" cxnId="{D74AA0F2-202C-44B4-B6BF-8126EBF590C1}">
      <dgm:prSet/>
      <dgm:spPr/>
      <dgm:t>
        <a:bodyPr/>
        <a:lstStyle/>
        <a:p>
          <a:endParaRPr lang="en-US"/>
        </a:p>
      </dgm:t>
    </dgm:pt>
    <dgm:pt modelId="{29773E1B-268C-486E-A24A-6E0178B45C1C}" type="sibTrans" cxnId="{D74AA0F2-202C-44B4-B6BF-8126EBF590C1}">
      <dgm:prSet/>
      <dgm:spPr/>
      <dgm:t>
        <a:bodyPr/>
        <a:lstStyle/>
        <a:p>
          <a:endParaRPr lang="en-US"/>
        </a:p>
      </dgm:t>
    </dgm:pt>
    <dgm:pt modelId="{46BF86B5-CBC0-4332-83AB-328A92A70CF0}">
      <dgm:prSet custT="1"/>
      <dgm:spPr/>
      <dgm:t>
        <a:bodyPr/>
        <a:lstStyle/>
        <a:p>
          <a:r>
            <a:rPr lang="en-GB" sz="1800" dirty="0"/>
            <a:t>Become involved in development or improvement work across the organisation.</a:t>
          </a:r>
          <a:endParaRPr lang="en-US" sz="1800" dirty="0"/>
        </a:p>
      </dgm:t>
    </dgm:pt>
    <dgm:pt modelId="{8F3CE5D6-8B34-4E78-BB88-1A01F91E63A7}" type="parTrans" cxnId="{B0706AE6-ADD3-46EB-8131-B8B6CCA7EA28}">
      <dgm:prSet/>
      <dgm:spPr/>
      <dgm:t>
        <a:bodyPr/>
        <a:lstStyle/>
        <a:p>
          <a:endParaRPr lang="en-US"/>
        </a:p>
      </dgm:t>
    </dgm:pt>
    <dgm:pt modelId="{7E35910A-91EA-45A7-BEA2-AD5D227C263A}" type="sibTrans" cxnId="{B0706AE6-ADD3-46EB-8131-B8B6CCA7EA28}">
      <dgm:prSet/>
      <dgm:spPr/>
      <dgm:t>
        <a:bodyPr/>
        <a:lstStyle/>
        <a:p>
          <a:endParaRPr lang="en-US"/>
        </a:p>
      </dgm:t>
    </dgm:pt>
    <dgm:pt modelId="{9F8C2416-7BE1-46FF-9D61-861312E2786C}">
      <dgm:prSet custT="1"/>
      <dgm:spPr/>
      <dgm:t>
        <a:bodyPr/>
        <a:lstStyle/>
        <a:p>
          <a:r>
            <a:rPr lang="en-GB" sz="1800" dirty="0"/>
            <a:t>Be willing to talk about and reflect on the positive and negative care experiences. </a:t>
          </a:r>
          <a:endParaRPr lang="en-US" sz="1800" dirty="0"/>
        </a:p>
      </dgm:t>
    </dgm:pt>
    <dgm:pt modelId="{286B2C33-030C-441C-AD2D-825A0D98D316}" type="parTrans" cxnId="{8243D24A-AAC0-4A60-881E-250800C019B0}">
      <dgm:prSet/>
      <dgm:spPr/>
      <dgm:t>
        <a:bodyPr/>
        <a:lstStyle/>
        <a:p>
          <a:endParaRPr lang="en-US"/>
        </a:p>
      </dgm:t>
    </dgm:pt>
    <dgm:pt modelId="{E9853054-6F0C-48DB-AA4B-6C66FEF8F906}" type="sibTrans" cxnId="{8243D24A-AAC0-4A60-881E-250800C019B0}">
      <dgm:prSet/>
      <dgm:spPr/>
      <dgm:t>
        <a:bodyPr/>
        <a:lstStyle/>
        <a:p>
          <a:endParaRPr lang="en-US"/>
        </a:p>
      </dgm:t>
    </dgm:pt>
    <dgm:pt modelId="{8A253A59-9386-4682-ABF6-5A19A3A9383E}">
      <dgm:prSet/>
      <dgm:spPr/>
      <dgm:t>
        <a:bodyPr/>
        <a:lstStyle/>
        <a:p>
          <a:r>
            <a:rPr lang="en-GB" dirty="0"/>
            <a:t>Be ready to respectfully share your ideas about how things could have gone differently.</a:t>
          </a:r>
          <a:endParaRPr lang="en-US" dirty="0"/>
        </a:p>
      </dgm:t>
    </dgm:pt>
    <dgm:pt modelId="{72BCC2C2-0186-4BA5-8E51-25F7DA93E8D2}" type="parTrans" cxnId="{CBD758C9-AEDC-42E2-BF50-BC22C39C2B47}">
      <dgm:prSet/>
      <dgm:spPr/>
      <dgm:t>
        <a:bodyPr/>
        <a:lstStyle/>
        <a:p>
          <a:endParaRPr lang="en-US"/>
        </a:p>
      </dgm:t>
    </dgm:pt>
    <dgm:pt modelId="{C708E6C6-C299-4A15-AF9F-AED97396BECE}" type="sibTrans" cxnId="{CBD758C9-AEDC-42E2-BF50-BC22C39C2B47}">
      <dgm:prSet/>
      <dgm:spPr/>
      <dgm:t>
        <a:bodyPr/>
        <a:lstStyle/>
        <a:p>
          <a:endParaRPr lang="en-US"/>
        </a:p>
      </dgm:t>
    </dgm:pt>
    <dgm:pt modelId="{0D2C4784-35D0-4AAE-8C25-0D452FFC545E}">
      <dgm:prSet custT="1"/>
      <dgm:spPr/>
      <dgm:t>
        <a:bodyPr/>
        <a:lstStyle/>
        <a:p>
          <a:r>
            <a:rPr lang="en-GB" sz="1800" dirty="0"/>
            <a:t>Be ready to speak up and share suggestions to improve hospital care. </a:t>
          </a:r>
          <a:endParaRPr lang="en-US" sz="1800" dirty="0"/>
        </a:p>
      </dgm:t>
    </dgm:pt>
    <dgm:pt modelId="{0B759C03-4FE5-4D60-AC01-0F1A345C9DA2}" type="parTrans" cxnId="{CE9057DB-7B4D-4110-9C2B-53EB14E34054}">
      <dgm:prSet/>
      <dgm:spPr/>
      <dgm:t>
        <a:bodyPr/>
        <a:lstStyle/>
        <a:p>
          <a:endParaRPr lang="en-US"/>
        </a:p>
      </dgm:t>
    </dgm:pt>
    <dgm:pt modelId="{6D977733-0E39-41C5-9B4A-018C62EC79DC}" type="sibTrans" cxnId="{CE9057DB-7B4D-4110-9C2B-53EB14E34054}">
      <dgm:prSet/>
      <dgm:spPr/>
      <dgm:t>
        <a:bodyPr/>
        <a:lstStyle/>
        <a:p>
          <a:endParaRPr lang="en-US"/>
        </a:p>
      </dgm:t>
    </dgm:pt>
    <dgm:pt modelId="{C139C7B0-16CD-4B24-ACC4-39736CD40F86}" type="pres">
      <dgm:prSet presAssocID="{0E6F030D-06B0-43DF-A467-328EEA9649B9}" presName="root" presStyleCnt="0">
        <dgm:presLayoutVars>
          <dgm:dir/>
          <dgm:resizeHandles val="exact"/>
        </dgm:presLayoutVars>
      </dgm:prSet>
      <dgm:spPr/>
    </dgm:pt>
    <dgm:pt modelId="{86FDD74A-98D4-4225-BBCD-02EEC151DA21}" type="pres">
      <dgm:prSet presAssocID="{0E6F030D-06B0-43DF-A467-328EEA9649B9}" presName="container" presStyleCnt="0">
        <dgm:presLayoutVars>
          <dgm:dir/>
          <dgm:resizeHandles val="exact"/>
        </dgm:presLayoutVars>
      </dgm:prSet>
      <dgm:spPr/>
    </dgm:pt>
    <dgm:pt modelId="{C9CC6B5C-29F7-4E3F-AF9B-CB98DC3AAB41}" type="pres">
      <dgm:prSet presAssocID="{1CE19EF7-75FB-4853-81A6-46852EE6BB65}" presName="compNode" presStyleCnt="0"/>
      <dgm:spPr/>
    </dgm:pt>
    <dgm:pt modelId="{7B7E8251-70EE-42A0-BCE7-536C7D88CAB7}" type="pres">
      <dgm:prSet presAssocID="{1CE19EF7-75FB-4853-81A6-46852EE6BB65}" presName="iconBgRect" presStyleLbl="bgShp" presStyleIdx="0" presStyleCnt="5"/>
      <dgm:spPr/>
    </dgm:pt>
    <dgm:pt modelId="{03EB61CD-254A-4DB0-8CFA-0C12BFCD306F}" type="pres">
      <dgm:prSet presAssocID="{1CE19EF7-75FB-4853-81A6-46852EE6BB6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26479177-2706-4C35-90E7-F980E5345405}" type="pres">
      <dgm:prSet presAssocID="{1CE19EF7-75FB-4853-81A6-46852EE6BB65}" presName="spaceRect" presStyleCnt="0"/>
      <dgm:spPr/>
    </dgm:pt>
    <dgm:pt modelId="{505E9F92-619B-4AEC-B398-3EBB6BD656E3}" type="pres">
      <dgm:prSet presAssocID="{1CE19EF7-75FB-4853-81A6-46852EE6BB65}" presName="textRect" presStyleLbl="revTx" presStyleIdx="0" presStyleCnt="5">
        <dgm:presLayoutVars>
          <dgm:chMax val="1"/>
          <dgm:chPref val="1"/>
        </dgm:presLayoutVars>
      </dgm:prSet>
      <dgm:spPr/>
    </dgm:pt>
    <dgm:pt modelId="{6CFCBAC5-D182-4510-8DAF-7A71E34CD924}" type="pres">
      <dgm:prSet presAssocID="{29773E1B-268C-486E-A24A-6E0178B45C1C}" presName="sibTrans" presStyleLbl="sibTrans2D1" presStyleIdx="0" presStyleCnt="0"/>
      <dgm:spPr/>
    </dgm:pt>
    <dgm:pt modelId="{A2EFEC1D-150F-4698-A3A0-3341EE0FCCC1}" type="pres">
      <dgm:prSet presAssocID="{46BF86B5-CBC0-4332-83AB-328A92A70CF0}" presName="compNode" presStyleCnt="0"/>
      <dgm:spPr/>
    </dgm:pt>
    <dgm:pt modelId="{46844089-ED0D-4D2A-8E67-28A8B6D6252D}" type="pres">
      <dgm:prSet presAssocID="{46BF86B5-CBC0-4332-83AB-328A92A70CF0}" presName="iconBgRect" presStyleLbl="bgShp" presStyleIdx="1" presStyleCnt="5"/>
      <dgm:spPr/>
    </dgm:pt>
    <dgm:pt modelId="{B9C8C74D-47A6-4960-8D7B-CA804F56A584}" type="pres">
      <dgm:prSet presAssocID="{46BF86B5-CBC0-4332-83AB-328A92A70CF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E99F20D4-93E3-4C15-BD7C-04F3507F844B}" type="pres">
      <dgm:prSet presAssocID="{46BF86B5-CBC0-4332-83AB-328A92A70CF0}" presName="spaceRect" presStyleCnt="0"/>
      <dgm:spPr/>
    </dgm:pt>
    <dgm:pt modelId="{CC02BF7F-F7BF-476A-85D7-CDF5482E38A7}" type="pres">
      <dgm:prSet presAssocID="{46BF86B5-CBC0-4332-83AB-328A92A70CF0}" presName="textRect" presStyleLbl="revTx" presStyleIdx="1" presStyleCnt="5">
        <dgm:presLayoutVars>
          <dgm:chMax val="1"/>
          <dgm:chPref val="1"/>
        </dgm:presLayoutVars>
      </dgm:prSet>
      <dgm:spPr/>
    </dgm:pt>
    <dgm:pt modelId="{166148A9-89F9-451E-9B17-937785763DA4}" type="pres">
      <dgm:prSet presAssocID="{7E35910A-91EA-45A7-BEA2-AD5D227C263A}" presName="sibTrans" presStyleLbl="sibTrans2D1" presStyleIdx="0" presStyleCnt="0"/>
      <dgm:spPr/>
    </dgm:pt>
    <dgm:pt modelId="{1C7104A5-DD14-4024-B90A-B44A8214BFE1}" type="pres">
      <dgm:prSet presAssocID="{9F8C2416-7BE1-46FF-9D61-861312E2786C}" presName="compNode" presStyleCnt="0"/>
      <dgm:spPr/>
    </dgm:pt>
    <dgm:pt modelId="{DD6C9589-281C-46AC-A731-C3E705394B79}" type="pres">
      <dgm:prSet presAssocID="{9F8C2416-7BE1-46FF-9D61-861312E2786C}" presName="iconBgRect" presStyleLbl="bgShp" presStyleIdx="2" presStyleCnt="5"/>
      <dgm:spPr/>
    </dgm:pt>
    <dgm:pt modelId="{080F1562-3685-477D-BB0C-A28D08B5559E}" type="pres">
      <dgm:prSet presAssocID="{9F8C2416-7BE1-46FF-9D61-861312E2786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D1AFC520-DE5E-484D-A809-72ACDA614B5C}" type="pres">
      <dgm:prSet presAssocID="{9F8C2416-7BE1-46FF-9D61-861312E2786C}" presName="spaceRect" presStyleCnt="0"/>
      <dgm:spPr/>
    </dgm:pt>
    <dgm:pt modelId="{E8853C8F-8985-44DB-8926-E4E7868EEF07}" type="pres">
      <dgm:prSet presAssocID="{9F8C2416-7BE1-46FF-9D61-861312E2786C}" presName="textRect" presStyleLbl="revTx" presStyleIdx="2" presStyleCnt="5" custLinFactNeighborX="-1078" custLinFactNeighborY="841">
        <dgm:presLayoutVars>
          <dgm:chMax val="1"/>
          <dgm:chPref val="1"/>
        </dgm:presLayoutVars>
      </dgm:prSet>
      <dgm:spPr/>
    </dgm:pt>
    <dgm:pt modelId="{032529C6-AE50-4DA0-9F6B-1747E2396049}" type="pres">
      <dgm:prSet presAssocID="{E9853054-6F0C-48DB-AA4B-6C66FEF8F906}" presName="sibTrans" presStyleLbl="sibTrans2D1" presStyleIdx="0" presStyleCnt="0"/>
      <dgm:spPr/>
    </dgm:pt>
    <dgm:pt modelId="{2E11CD98-6E3D-47CD-B1FE-F787C0D94852}" type="pres">
      <dgm:prSet presAssocID="{8A253A59-9386-4682-ABF6-5A19A3A9383E}" presName="compNode" presStyleCnt="0"/>
      <dgm:spPr/>
    </dgm:pt>
    <dgm:pt modelId="{AB15212C-E74F-4B32-B8B2-A3C4C3A0542B}" type="pres">
      <dgm:prSet presAssocID="{8A253A59-9386-4682-ABF6-5A19A3A9383E}" presName="iconBgRect" presStyleLbl="bgShp" presStyleIdx="3" presStyleCnt="5"/>
      <dgm:spPr/>
    </dgm:pt>
    <dgm:pt modelId="{16A1172A-2358-4B15-BE98-E4CEABA14F65}" type="pres">
      <dgm:prSet presAssocID="{8A253A59-9386-4682-ABF6-5A19A3A9383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ngel Face with Solid Fill"/>
        </a:ext>
      </dgm:extLst>
    </dgm:pt>
    <dgm:pt modelId="{603B7FA0-D683-44DC-AF3E-754D1FBE0132}" type="pres">
      <dgm:prSet presAssocID="{8A253A59-9386-4682-ABF6-5A19A3A9383E}" presName="spaceRect" presStyleCnt="0"/>
      <dgm:spPr/>
    </dgm:pt>
    <dgm:pt modelId="{D60CA54E-86AE-4746-812C-496FB300E8D2}" type="pres">
      <dgm:prSet presAssocID="{8A253A59-9386-4682-ABF6-5A19A3A9383E}" presName="textRect" presStyleLbl="revTx" presStyleIdx="3" presStyleCnt="5">
        <dgm:presLayoutVars>
          <dgm:chMax val="1"/>
          <dgm:chPref val="1"/>
        </dgm:presLayoutVars>
      </dgm:prSet>
      <dgm:spPr/>
    </dgm:pt>
    <dgm:pt modelId="{39098DC3-9923-4804-B0DA-25B5A79A353F}" type="pres">
      <dgm:prSet presAssocID="{C708E6C6-C299-4A15-AF9F-AED97396BECE}" presName="sibTrans" presStyleLbl="sibTrans2D1" presStyleIdx="0" presStyleCnt="0"/>
      <dgm:spPr/>
    </dgm:pt>
    <dgm:pt modelId="{5B86EB81-5CAD-4AD6-ADCF-106AA9AF66EC}" type="pres">
      <dgm:prSet presAssocID="{0D2C4784-35D0-4AAE-8C25-0D452FFC545E}" presName="compNode" presStyleCnt="0"/>
      <dgm:spPr/>
    </dgm:pt>
    <dgm:pt modelId="{EC5F3C0B-416D-4332-97E2-8EABD2062365}" type="pres">
      <dgm:prSet presAssocID="{0D2C4784-35D0-4AAE-8C25-0D452FFC545E}" presName="iconBgRect" presStyleLbl="bgShp" presStyleIdx="4" presStyleCnt="5"/>
      <dgm:spPr/>
    </dgm:pt>
    <dgm:pt modelId="{674F1CA5-CD1C-429F-95A4-0710F376B9A6}" type="pres">
      <dgm:prSet presAssocID="{0D2C4784-35D0-4AAE-8C25-0D452FFC545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CAF89A92-7872-4CFE-86B4-96AD0DEDE2E3}" type="pres">
      <dgm:prSet presAssocID="{0D2C4784-35D0-4AAE-8C25-0D452FFC545E}" presName="spaceRect" presStyleCnt="0"/>
      <dgm:spPr/>
    </dgm:pt>
    <dgm:pt modelId="{CD8EADE0-690C-485B-9087-EDEC18A314FE}" type="pres">
      <dgm:prSet presAssocID="{0D2C4784-35D0-4AAE-8C25-0D452FFC545E}" presName="textRect" presStyleLbl="revTx" presStyleIdx="4" presStyleCnt="5">
        <dgm:presLayoutVars>
          <dgm:chMax val="1"/>
          <dgm:chPref val="1"/>
        </dgm:presLayoutVars>
      </dgm:prSet>
      <dgm:spPr/>
    </dgm:pt>
  </dgm:ptLst>
  <dgm:cxnLst>
    <dgm:cxn modelId="{A78D3806-B057-4332-90BD-0FA006C8AD7B}" type="presOf" srcId="{8A253A59-9386-4682-ABF6-5A19A3A9383E}" destId="{D60CA54E-86AE-4746-812C-496FB300E8D2}" srcOrd="0" destOrd="0" presId="urn:microsoft.com/office/officeart/2018/2/layout/IconCircleList"/>
    <dgm:cxn modelId="{203D393F-7D8A-49DD-B945-5844E6245C81}" type="presOf" srcId="{E9853054-6F0C-48DB-AA4B-6C66FEF8F906}" destId="{032529C6-AE50-4DA0-9F6B-1747E2396049}" srcOrd="0" destOrd="0" presId="urn:microsoft.com/office/officeart/2018/2/layout/IconCircleList"/>
    <dgm:cxn modelId="{8243D24A-AAC0-4A60-881E-250800C019B0}" srcId="{0E6F030D-06B0-43DF-A467-328EEA9649B9}" destId="{9F8C2416-7BE1-46FF-9D61-861312E2786C}" srcOrd="2" destOrd="0" parTransId="{286B2C33-030C-441C-AD2D-825A0D98D316}" sibTransId="{E9853054-6F0C-48DB-AA4B-6C66FEF8F906}"/>
    <dgm:cxn modelId="{F2437852-5143-4535-B347-524841B0DFE9}" type="presOf" srcId="{9F8C2416-7BE1-46FF-9D61-861312E2786C}" destId="{E8853C8F-8985-44DB-8926-E4E7868EEF07}" srcOrd="0" destOrd="0" presId="urn:microsoft.com/office/officeart/2018/2/layout/IconCircleList"/>
    <dgm:cxn modelId="{0BD0AD55-8047-4020-BFC6-CC989BFCFD2D}" type="presOf" srcId="{0D2C4784-35D0-4AAE-8C25-0D452FFC545E}" destId="{CD8EADE0-690C-485B-9087-EDEC18A314FE}" srcOrd="0" destOrd="0" presId="urn:microsoft.com/office/officeart/2018/2/layout/IconCircleList"/>
    <dgm:cxn modelId="{CC6FE37E-5C63-4869-AC92-CE4286D19404}" type="presOf" srcId="{1CE19EF7-75FB-4853-81A6-46852EE6BB65}" destId="{505E9F92-619B-4AEC-B398-3EBB6BD656E3}" srcOrd="0" destOrd="0" presId="urn:microsoft.com/office/officeart/2018/2/layout/IconCircleList"/>
    <dgm:cxn modelId="{6B29998D-5E86-4939-8778-BA7CF6E30D59}" type="presOf" srcId="{29773E1B-268C-486E-A24A-6E0178B45C1C}" destId="{6CFCBAC5-D182-4510-8DAF-7A71E34CD924}" srcOrd="0" destOrd="0" presId="urn:microsoft.com/office/officeart/2018/2/layout/IconCircleList"/>
    <dgm:cxn modelId="{8FB697BC-E269-4A91-AFA1-89FD89FF2804}" type="presOf" srcId="{7E35910A-91EA-45A7-BEA2-AD5D227C263A}" destId="{166148A9-89F9-451E-9B17-937785763DA4}" srcOrd="0" destOrd="0" presId="urn:microsoft.com/office/officeart/2018/2/layout/IconCircleList"/>
    <dgm:cxn modelId="{CBD758C9-AEDC-42E2-BF50-BC22C39C2B47}" srcId="{0E6F030D-06B0-43DF-A467-328EEA9649B9}" destId="{8A253A59-9386-4682-ABF6-5A19A3A9383E}" srcOrd="3" destOrd="0" parTransId="{72BCC2C2-0186-4BA5-8E51-25F7DA93E8D2}" sibTransId="{C708E6C6-C299-4A15-AF9F-AED97396BECE}"/>
    <dgm:cxn modelId="{CE9057DB-7B4D-4110-9C2B-53EB14E34054}" srcId="{0E6F030D-06B0-43DF-A467-328EEA9649B9}" destId="{0D2C4784-35D0-4AAE-8C25-0D452FFC545E}" srcOrd="4" destOrd="0" parTransId="{0B759C03-4FE5-4D60-AC01-0F1A345C9DA2}" sibTransId="{6D977733-0E39-41C5-9B4A-018C62EC79DC}"/>
    <dgm:cxn modelId="{C48E35DD-742C-4DBC-BF03-35A92F86E058}" type="presOf" srcId="{C708E6C6-C299-4A15-AF9F-AED97396BECE}" destId="{39098DC3-9923-4804-B0DA-25B5A79A353F}" srcOrd="0" destOrd="0" presId="urn:microsoft.com/office/officeart/2018/2/layout/IconCircleList"/>
    <dgm:cxn modelId="{B0706AE6-ADD3-46EB-8131-B8B6CCA7EA28}" srcId="{0E6F030D-06B0-43DF-A467-328EEA9649B9}" destId="{46BF86B5-CBC0-4332-83AB-328A92A70CF0}" srcOrd="1" destOrd="0" parTransId="{8F3CE5D6-8B34-4E78-BB88-1A01F91E63A7}" sibTransId="{7E35910A-91EA-45A7-BEA2-AD5D227C263A}"/>
    <dgm:cxn modelId="{7DEB19EA-5223-4768-AF66-EDCDDA6311D3}" type="presOf" srcId="{46BF86B5-CBC0-4332-83AB-328A92A70CF0}" destId="{CC02BF7F-F7BF-476A-85D7-CDF5482E38A7}" srcOrd="0" destOrd="0" presId="urn:microsoft.com/office/officeart/2018/2/layout/IconCircleList"/>
    <dgm:cxn modelId="{D74AA0F2-202C-44B4-B6BF-8126EBF590C1}" srcId="{0E6F030D-06B0-43DF-A467-328EEA9649B9}" destId="{1CE19EF7-75FB-4853-81A6-46852EE6BB65}" srcOrd="0" destOrd="0" parTransId="{B2187AF2-1260-4B74-B56C-D3DF9CB58B32}" sibTransId="{29773E1B-268C-486E-A24A-6E0178B45C1C}"/>
    <dgm:cxn modelId="{7D8B0EFD-BAF5-4474-8BAE-488E03858C25}" type="presOf" srcId="{0E6F030D-06B0-43DF-A467-328EEA9649B9}" destId="{C139C7B0-16CD-4B24-ACC4-39736CD40F86}" srcOrd="0" destOrd="0" presId="urn:microsoft.com/office/officeart/2018/2/layout/IconCircleList"/>
    <dgm:cxn modelId="{7AC6E126-8BEB-47C8-9ED1-97CB1EB5E623}" type="presParOf" srcId="{C139C7B0-16CD-4B24-ACC4-39736CD40F86}" destId="{86FDD74A-98D4-4225-BBCD-02EEC151DA21}" srcOrd="0" destOrd="0" presId="urn:microsoft.com/office/officeart/2018/2/layout/IconCircleList"/>
    <dgm:cxn modelId="{F36C287C-75D1-48FA-8F26-671F14A48F1B}" type="presParOf" srcId="{86FDD74A-98D4-4225-BBCD-02EEC151DA21}" destId="{C9CC6B5C-29F7-4E3F-AF9B-CB98DC3AAB41}" srcOrd="0" destOrd="0" presId="urn:microsoft.com/office/officeart/2018/2/layout/IconCircleList"/>
    <dgm:cxn modelId="{B575A47B-1102-482F-9590-6BD1DE0E30B3}" type="presParOf" srcId="{C9CC6B5C-29F7-4E3F-AF9B-CB98DC3AAB41}" destId="{7B7E8251-70EE-42A0-BCE7-536C7D88CAB7}" srcOrd="0" destOrd="0" presId="urn:microsoft.com/office/officeart/2018/2/layout/IconCircleList"/>
    <dgm:cxn modelId="{A0209014-5D2D-4FE0-8010-903A3598A630}" type="presParOf" srcId="{C9CC6B5C-29F7-4E3F-AF9B-CB98DC3AAB41}" destId="{03EB61CD-254A-4DB0-8CFA-0C12BFCD306F}" srcOrd="1" destOrd="0" presId="urn:microsoft.com/office/officeart/2018/2/layout/IconCircleList"/>
    <dgm:cxn modelId="{A0C6CBBA-C266-48AE-BF49-951EF94B9BF6}" type="presParOf" srcId="{C9CC6B5C-29F7-4E3F-AF9B-CB98DC3AAB41}" destId="{26479177-2706-4C35-90E7-F980E5345405}" srcOrd="2" destOrd="0" presId="urn:microsoft.com/office/officeart/2018/2/layout/IconCircleList"/>
    <dgm:cxn modelId="{31018E0C-25AA-4371-8EE5-57BA874A5F31}" type="presParOf" srcId="{C9CC6B5C-29F7-4E3F-AF9B-CB98DC3AAB41}" destId="{505E9F92-619B-4AEC-B398-3EBB6BD656E3}" srcOrd="3" destOrd="0" presId="urn:microsoft.com/office/officeart/2018/2/layout/IconCircleList"/>
    <dgm:cxn modelId="{58BD751F-E500-4EA2-9FAE-8BCF70A36B77}" type="presParOf" srcId="{86FDD74A-98D4-4225-BBCD-02EEC151DA21}" destId="{6CFCBAC5-D182-4510-8DAF-7A71E34CD924}" srcOrd="1" destOrd="0" presId="urn:microsoft.com/office/officeart/2018/2/layout/IconCircleList"/>
    <dgm:cxn modelId="{2E920873-8A3B-4B57-81A9-A6020E53D4D7}" type="presParOf" srcId="{86FDD74A-98D4-4225-BBCD-02EEC151DA21}" destId="{A2EFEC1D-150F-4698-A3A0-3341EE0FCCC1}" srcOrd="2" destOrd="0" presId="urn:microsoft.com/office/officeart/2018/2/layout/IconCircleList"/>
    <dgm:cxn modelId="{4D677185-6F73-44B0-8B21-9330E977E32C}" type="presParOf" srcId="{A2EFEC1D-150F-4698-A3A0-3341EE0FCCC1}" destId="{46844089-ED0D-4D2A-8E67-28A8B6D6252D}" srcOrd="0" destOrd="0" presId="urn:microsoft.com/office/officeart/2018/2/layout/IconCircleList"/>
    <dgm:cxn modelId="{0906C3D9-53A4-470D-9BA0-E9A105621721}" type="presParOf" srcId="{A2EFEC1D-150F-4698-A3A0-3341EE0FCCC1}" destId="{B9C8C74D-47A6-4960-8D7B-CA804F56A584}" srcOrd="1" destOrd="0" presId="urn:microsoft.com/office/officeart/2018/2/layout/IconCircleList"/>
    <dgm:cxn modelId="{4DD17F87-F401-4653-8C7F-E5E8CC45BF0A}" type="presParOf" srcId="{A2EFEC1D-150F-4698-A3A0-3341EE0FCCC1}" destId="{E99F20D4-93E3-4C15-BD7C-04F3507F844B}" srcOrd="2" destOrd="0" presId="urn:microsoft.com/office/officeart/2018/2/layout/IconCircleList"/>
    <dgm:cxn modelId="{988D390C-CF29-4072-A442-BF97AE2FCD28}" type="presParOf" srcId="{A2EFEC1D-150F-4698-A3A0-3341EE0FCCC1}" destId="{CC02BF7F-F7BF-476A-85D7-CDF5482E38A7}" srcOrd="3" destOrd="0" presId="urn:microsoft.com/office/officeart/2018/2/layout/IconCircleList"/>
    <dgm:cxn modelId="{E5A4787A-412E-4ECC-B8D0-81EF6A35A576}" type="presParOf" srcId="{86FDD74A-98D4-4225-BBCD-02EEC151DA21}" destId="{166148A9-89F9-451E-9B17-937785763DA4}" srcOrd="3" destOrd="0" presId="urn:microsoft.com/office/officeart/2018/2/layout/IconCircleList"/>
    <dgm:cxn modelId="{4BAF48B7-8D0B-4F74-ABA7-1216BDA7EAB2}" type="presParOf" srcId="{86FDD74A-98D4-4225-BBCD-02EEC151DA21}" destId="{1C7104A5-DD14-4024-B90A-B44A8214BFE1}" srcOrd="4" destOrd="0" presId="urn:microsoft.com/office/officeart/2018/2/layout/IconCircleList"/>
    <dgm:cxn modelId="{57E4A27B-286A-4B23-AB21-371CFC3A45A1}" type="presParOf" srcId="{1C7104A5-DD14-4024-B90A-B44A8214BFE1}" destId="{DD6C9589-281C-46AC-A731-C3E705394B79}" srcOrd="0" destOrd="0" presId="urn:microsoft.com/office/officeart/2018/2/layout/IconCircleList"/>
    <dgm:cxn modelId="{BC0D4B1B-9221-4A66-8CA8-CA16BA8F96B7}" type="presParOf" srcId="{1C7104A5-DD14-4024-B90A-B44A8214BFE1}" destId="{080F1562-3685-477D-BB0C-A28D08B5559E}" srcOrd="1" destOrd="0" presId="urn:microsoft.com/office/officeart/2018/2/layout/IconCircleList"/>
    <dgm:cxn modelId="{08A0B60B-8354-4F75-8953-C38D9D374262}" type="presParOf" srcId="{1C7104A5-DD14-4024-B90A-B44A8214BFE1}" destId="{D1AFC520-DE5E-484D-A809-72ACDA614B5C}" srcOrd="2" destOrd="0" presId="urn:microsoft.com/office/officeart/2018/2/layout/IconCircleList"/>
    <dgm:cxn modelId="{74C830D5-A4F2-44EA-BBC8-3C7FEAD7778B}" type="presParOf" srcId="{1C7104A5-DD14-4024-B90A-B44A8214BFE1}" destId="{E8853C8F-8985-44DB-8926-E4E7868EEF07}" srcOrd="3" destOrd="0" presId="urn:microsoft.com/office/officeart/2018/2/layout/IconCircleList"/>
    <dgm:cxn modelId="{965FE2B8-331C-4F21-8595-BF9CD4D5972D}" type="presParOf" srcId="{86FDD74A-98D4-4225-BBCD-02EEC151DA21}" destId="{032529C6-AE50-4DA0-9F6B-1747E2396049}" srcOrd="5" destOrd="0" presId="urn:microsoft.com/office/officeart/2018/2/layout/IconCircleList"/>
    <dgm:cxn modelId="{FC43415C-6714-408D-B0EE-95B230E238C5}" type="presParOf" srcId="{86FDD74A-98D4-4225-BBCD-02EEC151DA21}" destId="{2E11CD98-6E3D-47CD-B1FE-F787C0D94852}" srcOrd="6" destOrd="0" presId="urn:microsoft.com/office/officeart/2018/2/layout/IconCircleList"/>
    <dgm:cxn modelId="{8A8AC91A-6600-4F01-8F49-79D2839ABF97}" type="presParOf" srcId="{2E11CD98-6E3D-47CD-B1FE-F787C0D94852}" destId="{AB15212C-E74F-4B32-B8B2-A3C4C3A0542B}" srcOrd="0" destOrd="0" presId="urn:microsoft.com/office/officeart/2018/2/layout/IconCircleList"/>
    <dgm:cxn modelId="{E5A27DEE-8E36-4AD5-89EC-CD3ED47ABC3E}" type="presParOf" srcId="{2E11CD98-6E3D-47CD-B1FE-F787C0D94852}" destId="{16A1172A-2358-4B15-BE98-E4CEABA14F65}" srcOrd="1" destOrd="0" presId="urn:microsoft.com/office/officeart/2018/2/layout/IconCircleList"/>
    <dgm:cxn modelId="{20E53AEA-5B5B-4166-B87E-3512C6556222}" type="presParOf" srcId="{2E11CD98-6E3D-47CD-B1FE-F787C0D94852}" destId="{603B7FA0-D683-44DC-AF3E-754D1FBE0132}" srcOrd="2" destOrd="0" presId="urn:microsoft.com/office/officeart/2018/2/layout/IconCircleList"/>
    <dgm:cxn modelId="{7D68F98F-1185-4803-9E95-049133408656}" type="presParOf" srcId="{2E11CD98-6E3D-47CD-B1FE-F787C0D94852}" destId="{D60CA54E-86AE-4746-812C-496FB300E8D2}" srcOrd="3" destOrd="0" presId="urn:microsoft.com/office/officeart/2018/2/layout/IconCircleList"/>
    <dgm:cxn modelId="{EEF3D29A-888D-485B-A138-C259B3C9B462}" type="presParOf" srcId="{86FDD74A-98D4-4225-BBCD-02EEC151DA21}" destId="{39098DC3-9923-4804-B0DA-25B5A79A353F}" srcOrd="7" destOrd="0" presId="urn:microsoft.com/office/officeart/2018/2/layout/IconCircleList"/>
    <dgm:cxn modelId="{BC742D7E-71AC-4937-AADE-39A714D5D767}" type="presParOf" srcId="{86FDD74A-98D4-4225-BBCD-02EEC151DA21}" destId="{5B86EB81-5CAD-4AD6-ADCF-106AA9AF66EC}" srcOrd="8" destOrd="0" presId="urn:microsoft.com/office/officeart/2018/2/layout/IconCircleList"/>
    <dgm:cxn modelId="{2CEAB807-082C-48CB-B006-CA98EF01D34B}" type="presParOf" srcId="{5B86EB81-5CAD-4AD6-ADCF-106AA9AF66EC}" destId="{EC5F3C0B-416D-4332-97E2-8EABD2062365}" srcOrd="0" destOrd="0" presId="urn:microsoft.com/office/officeart/2018/2/layout/IconCircleList"/>
    <dgm:cxn modelId="{23C1C11B-DEFE-40D9-AB58-EEDDE12A1043}" type="presParOf" srcId="{5B86EB81-5CAD-4AD6-ADCF-106AA9AF66EC}" destId="{674F1CA5-CD1C-429F-95A4-0710F376B9A6}" srcOrd="1" destOrd="0" presId="urn:microsoft.com/office/officeart/2018/2/layout/IconCircleList"/>
    <dgm:cxn modelId="{E0803451-9B0E-401C-9A55-75029C04E1C3}" type="presParOf" srcId="{5B86EB81-5CAD-4AD6-ADCF-106AA9AF66EC}" destId="{CAF89A92-7872-4CFE-86B4-96AD0DEDE2E3}" srcOrd="2" destOrd="0" presId="urn:microsoft.com/office/officeart/2018/2/layout/IconCircleList"/>
    <dgm:cxn modelId="{421BF8DB-87B9-424C-B79B-E1D9779F82C9}" type="presParOf" srcId="{5B86EB81-5CAD-4AD6-ADCF-106AA9AF66EC}" destId="{CD8EADE0-690C-485B-9087-EDEC18A314FE}"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5A382-E076-488D-AA60-BD867E11EA47}">
      <dsp:nvSpPr>
        <dsp:cNvPr id="0" name=""/>
        <dsp:cNvSpPr/>
      </dsp:nvSpPr>
      <dsp:spPr>
        <a:xfrm>
          <a:off x="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To ensure the patient voice is heard and respected at all levels of the organisation</a:t>
          </a:r>
          <a:endParaRPr lang="en-US" sz="1700" kern="1200"/>
        </a:p>
      </dsp:txBody>
      <dsp:txXfrm>
        <a:off x="0" y="165488"/>
        <a:ext cx="2658527" cy="1595116"/>
      </dsp:txXfrm>
    </dsp:sp>
    <dsp:sp modelId="{DF0F9796-834B-440C-B1AE-A82B04B0C1D6}">
      <dsp:nvSpPr>
        <dsp:cNvPr id="0" name=""/>
        <dsp:cNvSpPr/>
      </dsp:nvSpPr>
      <dsp:spPr>
        <a:xfrm>
          <a:off x="292438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To agree an annual work plan and set priorities</a:t>
          </a:r>
          <a:endParaRPr lang="en-US" sz="1700" kern="1200"/>
        </a:p>
      </dsp:txBody>
      <dsp:txXfrm>
        <a:off x="2924380" y="165488"/>
        <a:ext cx="2658527" cy="1595116"/>
      </dsp:txXfrm>
    </dsp:sp>
    <dsp:sp modelId="{20E0DAB8-D1FD-4E0D-AF7D-D08750E15FCE}">
      <dsp:nvSpPr>
        <dsp:cNvPr id="0" name=""/>
        <dsp:cNvSpPr/>
      </dsp:nvSpPr>
      <dsp:spPr>
        <a:xfrm>
          <a:off x="584876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To work towards having patient partners represented on all relevant groups </a:t>
          </a:r>
          <a:endParaRPr lang="en-US" sz="1700" kern="1200" dirty="0"/>
        </a:p>
      </dsp:txBody>
      <dsp:txXfrm>
        <a:off x="5848760" y="165488"/>
        <a:ext cx="2658527" cy="1595116"/>
      </dsp:txXfrm>
    </dsp:sp>
    <dsp:sp modelId="{D073916F-7495-45AA-901D-FD2A85959C6B}">
      <dsp:nvSpPr>
        <dsp:cNvPr id="0" name=""/>
        <dsp:cNvSpPr/>
      </dsp:nvSpPr>
      <dsp:spPr>
        <a:xfrm>
          <a:off x="1462190" y="2026457"/>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Gain an understanding of the current activity and initiatives underway to improve the patient experience</a:t>
          </a:r>
          <a:endParaRPr lang="en-US" sz="1700" kern="1200" dirty="0"/>
        </a:p>
      </dsp:txBody>
      <dsp:txXfrm>
        <a:off x="1462190" y="2026457"/>
        <a:ext cx="2658527" cy="1595116"/>
      </dsp:txXfrm>
    </dsp:sp>
    <dsp:sp modelId="{EB1A4625-0B64-48AA-998D-ADF4BD4947B0}">
      <dsp:nvSpPr>
        <dsp:cNvPr id="0" name=""/>
        <dsp:cNvSpPr/>
      </dsp:nvSpPr>
      <dsp:spPr>
        <a:xfrm>
          <a:off x="4386570" y="2026457"/>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Contribute to the initiatives to enhance patients’ experience and assist in identifying areas where improvements can be made </a:t>
          </a:r>
          <a:endParaRPr lang="en-US" sz="1700" kern="1200" dirty="0"/>
        </a:p>
      </dsp:txBody>
      <dsp:txXfrm>
        <a:off x="4386570" y="2026457"/>
        <a:ext cx="2658527" cy="15951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E8251-70EE-42A0-BCE7-536C7D88CAB7}">
      <dsp:nvSpPr>
        <dsp:cNvPr id="0" name=""/>
        <dsp:cNvSpPr/>
      </dsp:nvSpPr>
      <dsp:spPr>
        <a:xfrm>
          <a:off x="616935" y="1100"/>
          <a:ext cx="921683" cy="92168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EB61CD-254A-4DB0-8CFA-0C12BFCD306F}">
      <dsp:nvSpPr>
        <dsp:cNvPr id="0" name=""/>
        <dsp:cNvSpPr/>
      </dsp:nvSpPr>
      <dsp:spPr>
        <a:xfrm>
          <a:off x="810488" y="194654"/>
          <a:ext cx="534576" cy="5345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05E9F92-619B-4AEC-B398-3EBB6BD656E3}">
      <dsp:nvSpPr>
        <dsp:cNvPr id="0" name=""/>
        <dsp:cNvSpPr/>
      </dsp:nvSpPr>
      <dsp:spPr>
        <a:xfrm>
          <a:off x="1736122" y="110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Spend most of your time engaging with patients who access our services,.</a:t>
          </a:r>
          <a:endParaRPr lang="en-US" sz="1800" kern="1200" dirty="0"/>
        </a:p>
      </dsp:txBody>
      <dsp:txXfrm>
        <a:off x="1736122" y="1100"/>
        <a:ext cx="2172539" cy="921683"/>
      </dsp:txXfrm>
    </dsp:sp>
    <dsp:sp modelId="{46844089-ED0D-4D2A-8E67-28A8B6D6252D}">
      <dsp:nvSpPr>
        <dsp:cNvPr id="0" name=""/>
        <dsp:cNvSpPr/>
      </dsp:nvSpPr>
      <dsp:spPr>
        <a:xfrm>
          <a:off x="4287209" y="1100"/>
          <a:ext cx="921683" cy="921683"/>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C8C74D-47A6-4960-8D7B-CA804F56A584}">
      <dsp:nvSpPr>
        <dsp:cNvPr id="0" name=""/>
        <dsp:cNvSpPr/>
      </dsp:nvSpPr>
      <dsp:spPr>
        <a:xfrm>
          <a:off x="4480763" y="194654"/>
          <a:ext cx="534576" cy="5345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02BF7F-F7BF-476A-85D7-CDF5482E38A7}">
      <dsp:nvSpPr>
        <dsp:cNvPr id="0" name=""/>
        <dsp:cNvSpPr/>
      </dsp:nvSpPr>
      <dsp:spPr>
        <a:xfrm>
          <a:off x="5406396" y="110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Become involved in development or improvement work across the organisation.</a:t>
          </a:r>
          <a:endParaRPr lang="en-US" sz="1800" kern="1200" dirty="0"/>
        </a:p>
      </dsp:txBody>
      <dsp:txXfrm>
        <a:off x="5406396" y="1100"/>
        <a:ext cx="2172539" cy="921683"/>
      </dsp:txXfrm>
    </dsp:sp>
    <dsp:sp modelId="{DD6C9589-281C-46AC-A731-C3E705394B79}">
      <dsp:nvSpPr>
        <dsp:cNvPr id="0" name=""/>
        <dsp:cNvSpPr/>
      </dsp:nvSpPr>
      <dsp:spPr>
        <a:xfrm>
          <a:off x="616935" y="1635560"/>
          <a:ext cx="921683" cy="921683"/>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0F1562-3685-477D-BB0C-A28D08B5559E}">
      <dsp:nvSpPr>
        <dsp:cNvPr id="0" name=""/>
        <dsp:cNvSpPr/>
      </dsp:nvSpPr>
      <dsp:spPr>
        <a:xfrm>
          <a:off x="810488" y="1829114"/>
          <a:ext cx="534576" cy="5345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853C8F-8985-44DB-8926-E4E7868EEF07}">
      <dsp:nvSpPr>
        <dsp:cNvPr id="0" name=""/>
        <dsp:cNvSpPr/>
      </dsp:nvSpPr>
      <dsp:spPr>
        <a:xfrm>
          <a:off x="1712702" y="1643312"/>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 willing to talk about and reflect on the positive and negative care experiences. </a:t>
          </a:r>
          <a:endParaRPr lang="en-US" sz="1800" kern="1200" dirty="0"/>
        </a:p>
      </dsp:txBody>
      <dsp:txXfrm>
        <a:off x="1712702" y="1643312"/>
        <a:ext cx="2172539" cy="921683"/>
      </dsp:txXfrm>
    </dsp:sp>
    <dsp:sp modelId="{AB15212C-E74F-4B32-B8B2-A3C4C3A0542B}">
      <dsp:nvSpPr>
        <dsp:cNvPr id="0" name=""/>
        <dsp:cNvSpPr/>
      </dsp:nvSpPr>
      <dsp:spPr>
        <a:xfrm>
          <a:off x="4287209" y="1635560"/>
          <a:ext cx="921683" cy="921683"/>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A1172A-2358-4B15-BE98-E4CEABA14F65}">
      <dsp:nvSpPr>
        <dsp:cNvPr id="0" name=""/>
        <dsp:cNvSpPr/>
      </dsp:nvSpPr>
      <dsp:spPr>
        <a:xfrm>
          <a:off x="4480763" y="1829114"/>
          <a:ext cx="534576" cy="5345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0CA54E-86AE-4746-812C-496FB300E8D2}">
      <dsp:nvSpPr>
        <dsp:cNvPr id="0" name=""/>
        <dsp:cNvSpPr/>
      </dsp:nvSpPr>
      <dsp:spPr>
        <a:xfrm>
          <a:off x="5406396" y="163556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t>Be ready to respectfully share your ideas about how things could have gone differently.</a:t>
          </a:r>
          <a:endParaRPr lang="en-US" sz="1600" kern="1200" dirty="0"/>
        </a:p>
      </dsp:txBody>
      <dsp:txXfrm>
        <a:off x="5406396" y="1635560"/>
        <a:ext cx="2172539" cy="921683"/>
      </dsp:txXfrm>
    </dsp:sp>
    <dsp:sp modelId="{EC5F3C0B-416D-4332-97E2-8EABD2062365}">
      <dsp:nvSpPr>
        <dsp:cNvPr id="0" name=""/>
        <dsp:cNvSpPr/>
      </dsp:nvSpPr>
      <dsp:spPr>
        <a:xfrm>
          <a:off x="616935" y="3270020"/>
          <a:ext cx="921683" cy="921683"/>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4F1CA5-CD1C-429F-95A4-0710F376B9A6}">
      <dsp:nvSpPr>
        <dsp:cNvPr id="0" name=""/>
        <dsp:cNvSpPr/>
      </dsp:nvSpPr>
      <dsp:spPr>
        <a:xfrm>
          <a:off x="810488" y="3463574"/>
          <a:ext cx="534576" cy="5345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8EADE0-690C-485B-9087-EDEC18A314FE}">
      <dsp:nvSpPr>
        <dsp:cNvPr id="0" name=""/>
        <dsp:cNvSpPr/>
      </dsp:nvSpPr>
      <dsp:spPr>
        <a:xfrm>
          <a:off x="1736122" y="327002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 ready to speak up and share suggestions to improve hospital care. </a:t>
          </a:r>
          <a:endParaRPr lang="en-US" sz="1800" kern="1200" dirty="0"/>
        </a:p>
      </dsp:txBody>
      <dsp:txXfrm>
        <a:off x="1736122" y="3270020"/>
        <a:ext cx="2172539" cy="92168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F98F5-E8E3-446A-A501-6F0993C9036F}" type="datetimeFigureOut">
              <a:rPr lang="en-GB" smtClean="0"/>
              <a:t>20/09/2023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1E6A9-9711-4291-B6E8-C836DAFE4853}" type="slidenum">
              <a:rPr lang="en-GB" smtClean="0"/>
              <a:t>‹#›</a:t>
            </a:fld>
            <a:endParaRPr lang="en-GB"/>
          </a:p>
        </p:txBody>
      </p:sp>
    </p:spTree>
    <p:extLst>
      <p:ext uri="{BB962C8B-B14F-4D97-AF65-F5344CB8AC3E}">
        <p14:creationId xmlns:p14="http://schemas.microsoft.com/office/powerpoint/2010/main" val="405404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71096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2040986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906552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99653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E41C5-29E4-442A-A78B-F88101DAB1C8}" type="datetimeFigureOut">
              <a:rPr lang="en-GB" smtClean="0"/>
              <a:t>20/09/2023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156592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8E41C5-29E4-442A-A78B-F88101DAB1C8}"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54215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8E41C5-29E4-442A-A78B-F88101DAB1C8}" type="datetimeFigureOut">
              <a:rPr lang="en-GB" smtClean="0"/>
              <a:t>20/09/2023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22606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8E41C5-29E4-442A-A78B-F88101DAB1C8}" type="datetimeFigureOut">
              <a:rPr lang="en-GB" smtClean="0"/>
              <a:t>20/09/2023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19074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E41C5-29E4-442A-A78B-F88101DAB1C8}" type="datetimeFigureOut">
              <a:rPr lang="en-GB" smtClean="0"/>
              <a:t>20/09/2023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42000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E41C5-29E4-442A-A78B-F88101DAB1C8}"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80582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E41C5-29E4-442A-A78B-F88101DAB1C8}" type="datetimeFigureOut">
              <a:rPr lang="en-GB" smtClean="0"/>
              <a:t>20/09/2023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22236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E41C5-29E4-442A-A78B-F88101DAB1C8}" type="datetimeFigureOut">
              <a:rPr lang="en-GB" smtClean="0"/>
              <a:t>20/09/2023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FDA3D-7E8A-4CA8-9A27-79F9AD23B568}" type="slidenum">
              <a:rPr lang="en-GB" smtClean="0"/>
              <a:t>‹#›</a:t>
            </a:fld>
            <a:endParaRPr lang="en-GB"/>
          </a:p>
        </p:txBody>
      </p:sp>
    </p:spTree>
    <p:extLst>
      <p:ext uri="{BB962C8B-B14F-4D97-AF65-F5344CB8AC3E}">
        <p14:creationId xmlns:p14="http://schemas.microsoft.com/office/powerpoint/2010/main" val="30146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northmid.patientpartners@nhs.net" TargetMode="External"/><Relationship Id="rId2" Type="http://schemas.openxmlformats.org/officeDocument/2006/relationships/hyperlink" Target="https://forms.office.com/e/z2pXpN1AF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539142" y="1116318"/>
            <a:ext cx="8065715" cy="5878532"/>
          </a:xfrm>
          <a:prstGeom prst="rect">
            <a:avLst/>
          </a:prstGeom>
          <a:noFill/>
          <a:ln>
            <a:solidFill>
              <a:srgbClr val="0070C0"/>
            </a:solidFill>
          </a:ln>
        </p:spPr>
        <p:txBody>
          <a:bodyPr wrap="square">
            <a:spAutoFit/>
          </a:bodyPr>
          <a:lstStyle/>
          <a:p>
            <a:pPr>
              <a:defRPr/>
            </a:pPr>
            <a:endParaRPr lang="en-US" sz="2800" i="1" dirty="0">
              <a:solidFill>
                <a:schemeClr val="bg1"/>
              </a:solidFill>
              <a:latin typeface="HelveticaNeueLT Com 45 Lt"/>
              <a:ea typeface="ＭＳ Ｐゴシック" charset="0"/>
              <a:cs typeface="HelveticaNeueLT Com 45 Lt"/>
            </a:endParaRPr>
          </a:p>
          <a:p>
            <a:pPr>
              <a:defRPr/>
            </a:pPr>
            <a:endParaRPr lang="en-US" sz="2800" i="1" dirty="0">
              <a:solidFill>
                <a:schemeClr val="bg1"/>
              </a:solidFill>
              <a:latin typeface="HelveticaNeueLT Com 45 Lt"/>
              <a:ea typeface="ＭＳ Ｐゴシック" charset="0"/>
              <a:cs typeface="HelveticaNeueLT Com 45 Lt"/>
            </a:endParaRPr>
          </a:p>
          <a:p>
            <a:pPr algn="ctr">
              <a:defRPr/>
            </a:pPr>
            <a:r>
              <a:rPr lang="en-US" sz="4400" b="1" dirty="0">
                <a:solidFill>
                  <a:schemeClr val="bg1"/>
                </a:solidFill>
                <a:ea typeface="ＭＳ Ｐゴシック" charset="0"/>
                <a:cs typeface="Calibri" panose="020F0502020204030204" pitchFamily="34" charset="0"/>
              </a:rPr>
              <a:t>New Patient Partnership Council (PPC)</a:t>
            </a:r>
          </a:p>
          <a:p>
            <a:pPr>
              <a:defRPr/>
            </a:pPr>
            <a:endParaRPr lang="en-US" sz="3200" b="1" dirty="0">
              <a:solidFill>
                <a:schemeClr val="bg1"/>
              </a:solidFill>
              <a:ea typeface="ＭＳ Ｐゴシック" charset="0"/>
              <a:cs typeface="Calibri" panose="020F0502020204030204" pitchFamily="34" charset="0"/>
            </a:endParaRPr>
          </a:p>
          <a:p>
            <a:pPr>
              <a:defRPr/>
            </a:pPr>
            <a:endParaRPr lang="en-US" sz="3200" b="1" dirty="0">
              <a:solidFill>
                <a:schemeClr val="bg1"/>
              </a:solidFill>
              <a:ea typeface="ＭＳ Ｐゴシック" charset="0"/>
              <a:cs typeface="Calibri" panose="020F0502020204030204" pitchFamily="34" charset="0"/>
            </a:endParaRPr>
          </a:p>
          <a:p>
            <a:pPr>
              <a:defRPr/>
            </a:pPr>
            <a:endParaRPr lang="en-US" sz="3200" b="1" dirty="0">
              <a:solidFill>
                <a:schemeClr val="bg1"/>
              </a:solidFill>
              <a:ea typeface="ＭＳ Ｐゴシック" charset="0"/>
              <a:cs typeface="Calibri" panose="020F0502020204030204" pitchFamily="34" charset="0"/>
            </a:endParaRPr>
          </a:p>
          <a:p>
            <a:pPr>
              <a:defRPr/>
            </a:pPr>
            <a:r>
              <a:rPr lang="en-US" sz="2400" b="1" dirty="0">
                <a:solidFill>
                  <a:schemeClr val="bg1"/>
                </a:solidFill>
                <a:ea typeface="ＭＳ Ｐゴシック" charset="0"/>
                <a:cs typeface="Calibri" panose="020F0502020204030204" pitchFamily="34" charset="0"/>
              </a:rPr>
              <a:t>Trudy De Cordova</a:t>
            </a:r>
          </a:p>
          <a:p>
            <a:pPr>
              <a:defRPr/>
            </a:pPr>
            <a:r>
              <a:rPr lang="en-US" sz="2400" b="1" dirty="0">
                <a:solidFill>
                  <a:schemeClr val="bg1"/>
                </a:solidFill>
                <a:ea typeface="ＭＳ Ｐゴシック" charset="0"/>
                <a:cs typeface="Calibri" panose="020F0502020204030204" pitchFamily="34" charset="0"/>
              </a:rPr>
              <a:t>Head of Patient Experience</a:t>
            </a:r>
          </a:p>
          <a:p>
            <a:pPr>
              <a:defRPr/>
            </a:pPr>
            <a:r>
              <a:rPr lang="en-US" sz="2400" b="1" dirty="0">
                <a:solidFill>
                  <a:schemeClr val="bg1"/>
                </a:solidFill>
                <a:ea typeface="ＭＳ Ｐゴシック" charset="0"/>
                <a:cs typeface="Calibri" panose="020F0502020204030204" pitchFamily="34" charset="0"/>
              </a:rPr>
              <a:t>September 2023</a:t>
            </a:r>
          </a:p>
          <a:p>
            <a:pPr>
              <a:defRPr/>
            </a:pPr>
            <a:endParaRPr lang="en-US" sz="3200" b="1" dirty="0">
              <a:solidFill>
                <a:schemeClr val="bg1"/>
              </a:solidFill>
              <a:latin typeface="HelveticaNeueLT Com 45 Lt"/>
              <a:ea typeface="ＭＳ Ｐゴシック" charset="0"/>
              <a:cs typeface="HelveticaNeueLT Com 45 Lt"/>
            </a:endParaRPr>
          </a:p>
          <a:p>
            <a:pPr>
              <a:defRPr/>
            </a:pPr>
            <a:endParaRPr lang="en-US" sz="3200" b="1" dirty="0">
              <a:solidFill>
                <a:schemeClr val="bg1"/>
              </a:solidFill>
              <a:latin typeface="HelveticaNeueLT Com 45 Lt"/>
              <a:ea typeface="ＭＳ Ｐゴシック" charset="0"/>
              <a:cs typeface="HelveticaNeueLT Com 45 Lt"/>
            </a:endParaRPr>
          </a:p>
        </p:txBody>
      </p:sp>
      <p:sp>
        <p:nvSpPr>
          <p:cNvPr id="2" name="Slide Number Placeholder 1"/>
          <p:cNvSpPr>
            <a:spLocks noGrp="1"/>
          </p:cNvSpPr>
          <p:nvPr>
            <p:ph type="sldNum" sz="quarter" idx="12"/>
          </p:nvPr>
        </p:nvSpPr>
        <p:spPr/>
        <p:txBody>
          <a:bodyPr/>
          <a:lstStyle/>
          <a:p>
            <a:pPr>
              <a:defRPr/>
            </a:pPr>
            <a:fld id="{F11A73ED-E910-4360-ABD5-1186567500B9}" type="slidenum">
              <a:rPr lang="en-US" smtClean="0"/>
              <a:pPr>
                <a:defRPr/>
              </a:pPr>
              <a:t>1</a:t>
            </a:fld>
            <a:endParaRPr lang="en-US" dirty="0"/>
          </a:p>
        </p:txBody>
      </p:sp>
    </p:spTree>
    <p:extLst>
      <p:ext uri="{BB962C8B-B14F-4D97-AF65-F5344CB8AC3E}">
        <p14:creationId xmlns:p14="http://schemas.microsoft.com/office/powerpoint/2010/main" val="46222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E0B1-A38B-2284-E9F8-5BAFB2708550}"/>
              </a:ext>
            </a:extLst>
          </p:cNvPr>
          <p:cNvSpPr>
            <a:spLocks noGrp="1"/>
          </p:cNvSpPr>
          <p:nvPr>
            <p:ph type="title"/>
          </p:nvPr>
        </p:nvSpPr>
        <p:spPr>
          <a:xfrm>
            <a:off x="457200" y="56580"/>
            <a:ext cx="8229600" cy="1143000"/>
          </a:xfrm>
        </p:spPr>
        <p:txBody>
          <a:bodyPr>
            <a:noAutofit/>
          </a:bodyPr>
          <a:lstStyle/>
          <a:p>
            <a:r>
              <a:rPr lang="en-GB" sz="2800" b="1" dirty="0">
                <a:effectLst/>
                <a:latin typeface="Arial" panose="020B0604020202020204" pitchFamily="34" charset="0"/>
                <a:ea typeface="Calibri" panose="020F0502020204030204" pitchFamily="34" charset="0"/>
                <a:cs typeface="Times New Roman" panose="02020603050405020304" pitchFamily="18" charset="0"/>
              </a:rPr>
              <a:t>What is the role of the P</a:t>
            </a:r>
            <a:r>
              <a:rPr lang="en-GB" sz="2800" b="1" dirty="0">
                <a:effectLst/>
                <a:latin typeface="Arial" panose="020B0604020202020204" pitchFamily="34" charset="0"/>
                <a:ea typeface="Times New Roman" panose="02020603050405020304" pitchFamily="18" charset="0"/>
                <a:cs typeface="Times New Roman" panose="02020603050405020304" pitchFamily="18" charset="0"/>
              </a:rPr>
              <a:t>atient Partnership Council (PPC)?</a:t>
            </a:r>
            <a:br>
              <a:rPr lang="en-GB" sz="2800" dirty="0">
                <a:effectLst/>
                <a:latin typeface="Calibri" panose="020F0502020204030204" pitchFamily="34" charset="0"/>
                <a:ea typeface="MS Mincho" panose="02020609040205080304" pitchFamily="49" charset="-128"/>
                <a:cs typeface="Times New Roman" panose="02020603050405020304" pitchFamily="18" charset="0"/>
              </a:rPr>
            </a:br>
            <a:endParaRPr lang="en-GB" sz="2800" b="1" dirty="0">
              <a:solidFill>
                <a:srgbClr val="002060"/>
              </a:solidFill>
            </a:endParaRPr>
          </a:p>
        </p:txBody>
      </p:sp>
      <p:pic>
        <p:nvPicPr>
          <p:cNvPr id="2050" name="Picture 2" descr="Patient Feedback Survey | Moira Physiotherapy">
            <a:extLst>
              <a:ext uri="{FF2B5EF4-FFF2-40B4-BE49-F238E27FC236}">
                <a16:creationId xmlns:a16="http://schemas.microsoft.com/office/drawing/2014/main" id="{AB963FC0-E1D6-11F2-989E-C3D21030E5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2564904"/>
            <a:ext cx="3721584" cy="18681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E4E5DD1-871B-2E9E-9FCF-555DA8495701}"/>
              </a:ext>
            </a:extLst>
          </p:cNvPr>
          <p:cNvSpPr txBox="1"/>
          <p:nvPr/>
        </p:nvSpPr>
        <p:spPr>
          <a:xfrm>
            <a:off x="457201" y="1124744"/>
            <a:ext cx="2530624" cy="2585323"/>
          </a:xfrm>
          <a:prstGeom prst="rect">
            <a:avLst/>
          </a:prstGeom>
          <a:noFill/>
        </p:spPr>
        <p:txBody>
          <a:bodyPr wrap="square">
            <a:spAutoFit/>
          </a:bodyPr>
          <a:lstStyle/>
          <a:p>
            <a:r>
              <a:rPr lang="en-US" sz="1800" dirty="0">
                <a:effectLst/>
                <a:latin typeface="Arial" panose="020B0604020202020204" pitchFamily="34" charset="0"/>
                <a:ea typeface="MS Mincho" panose="02020609040205080304" pitchFamily="49" charset="-128"/>
              </a:rPr>
              <a:t>The Patient Partnership Council (PPC) brings our patient partners and staff representatives together to help improve the quality and safety of the care we provide.</a:t>
            </a:r>
            <a:endParaRPr lang="en-GB" dirty="0"/>
          </a:p>
        </p:txBody>
      </p:sp>
      <p:sp>
        <p:nvSpPr>
          <p:cNvPr id="7" name="TextBox 6">
            <a:extLst>
              <a:ext uri="{FF2B5EF4-FFF2-40B4-BE49-F238E27FC236}">
                <a16:creationId xmlns:a16="http://schemas.microsoft.com/office/drawing/2014/main" id="{B2808AAE-EF82-2F1A-5327-64952C38021A}"/>
              </a:ext>
            </a:extLst>
          </p:cNvPr>
          <p:cNvSpPr txBox="1"/>
          <p:nvPr/>
        </p:nvSpPr>
        <p:spPr>
          <a:xfrm>
            <a:off x="6516216" y="908720"/>
            <a:ext cx="2170582" cy="2308324"/>
          </a:xfrm>
          <a:prstGeom prst="rect">
            <a:avLst/>
          </a:prstGeom>
          <a:noFill/>
        </p:spPr>
        <p:txBody>
          <a:bodyPr wrap="square">
            <a:spAutoFit/>
          </a:bodyPr>
          <a:lstStyle/>
          <a:p>
            <a:r>
              <a:rPr lang="en-GB" sz="1800" dirty="0">
                <a:solidFill>
                  <a:srgbClr val="000000"/>
                </a:solidFill>
                <a:effectLst/>
                <a:latin typeface="Arial" panose="020B0604020202020204" pitchFamily="34" charset="0"/>
                <a:ea typeface="Times New Roman" panose="02020603050405020304" pitchFamily="18" charset="0"/>
              </a:rPr>
              <a:t>The PPC is a conduit for patients’ voices to be heard in the organisation and acts as the overarching body supporting patient forums. </a:t>
            </a:r>
            <a:endParaRPr lang="en-GB" dirty="0"/>
          </a:p>
        </p:txBody>
      </p:sp>
      <p:sp>
        <p:nvSpPr>
          <p:cNvPr id="9" name="TextBox 8">
            <a:extLst>
              <a:ext uri="{FF2B5EF4-FFF2-40B4-BE49-F238E27FC236}">
                <a16:creationId xmlns:a16="http://schemas.microsoft.com/office/drawing/2014/main" id="{1CD2EBF4-5F10-79CF-02A0-929FCC97E96F}"/>
              </a:ext>
            </a:extLst>
          </p:cNvPr>
          <p:cNvSpPr txBox="1"/>
          <p:nvPr/>
        </p:nvSpPr>
        <p:spPr>
          <a:xfrm>
            <a:off x="3059832" y="4433094"/>
            <a:ext cx="3240360" cy="1754326"/>
          </a:xfrm>
          <a:prstGeom prst="rect">
            <a:avLst/>
          </a:prstGeom>
          <a:noFill/>
        </p:spPr>
        <p:txBody>
          <a:bodyPr wrap="square">
            <a:spAutoFit/>
          </a:bodyPr>
          <a:lstStyle/>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group will work in partnership with staff to shape and develop our services with a fundamental goal of delivering a consistently positive experience.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09069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9301-7626-FA84-B8D3-CFDE30B4215A}"/>
              </a:ext>
            </a:extLst>
          </p:cNvPr>
          <p:cNvSpPr>
            <a:spLocks noGrp="1"/>
          </p:cNvSpPr>
          <p:nvPr>
            <p:ph type="title"/>
          </p:nvPr>
        </p:nvSpPr>
        <p:spPr>
          <a:xfrm>
            <a:off x="457200" y="23018"/>
            <a:ext cx="8229600" cy="1143000"/>
          </a:xfrm>
        </p:spPr>
        <p:txBody>
          <a:bodyPr>
            <a:normAutofit/>
          </a:bodyPr>
          <a:lstStyle/>
          <a:p>
            <a:r>
              <a:rPr lang="en-GB" b="1" dirty="0">
                <a:solidFill>
                  <a:srgbClr val="002060"/>
                </a:solidFill>
              </a:rPr>
              <a:t>Aims of PPC</a:t>
            </a:r>
          </a:p>
        </p:txBody>
      </p:sp>
      <p:sp>
        <p:nvSpPr>
          <p:cNvPr id="7" name="Content Placeholder 6">
            <a:extLst>
              <a:ext uri="{FF2B5EF4-FFF2-40B4-BE49-F238E27FC236}">
                <a16:creationId xmlns:a16="http://schemas.microsoft.com/office/drawing/2014/main" id="{55962CE3-9D64-7944-2793-AC259DF19F39}"/>
              </a:ext>
            </a:extLst>
          </p:cNvPr>
          <p:cNvSpPr>
            <a:spLocks noGrp="1"/>
          </p:cNvSpPr>
          <p:nvPr>
            <p:ph idx="1"/>
          </p:nvPr>
        </p:nvSpPr>
        <p:spPr>
          <a:xfrm>
            <a:off x="3166802" y="4773564"/>
            <a:ext cx="1919594" cy="1570354"/>
          </a:xfrm>
        </p:spPr>
        <p:txBody>
          <a:bodyPr>
            <a:normAutofit fontScale="85000" lnSpcReduction="20000"/>
          </a:bodyPr>
          <a:lstStyle/>
          <a:p>
            <a:pPr marL="0" indent="0">
              <a:buNone/>
            </a:pPr>
            <a:endParaRPr lang="en-GB" sz="8000" i="1" dirty="0">
              <a:solidFill>
                <a:schemeClr val="tx2">
                  <a:lumMod val="60000"/>
                  <a:lumOff val="40000"/>
                </a:schemeClr>
              </a:solidFill>
            </a:endParaRPr>
          </a:p>
          <a:p>
            <a:endParaRPr lang="en-GB" sz="2400" i="1" dirty="0">
              <a:solidFill>
                <a:srgbClr val="0070C0"/>
              </a:solidFill>
            </a:endParaRPr>
          </a:p>
          <a:p>
            <a:pPr marL="0" indent="0">
              <a:buNone/>
            </a:pPr>
            <a:r>
              <a:rPr lang="en-GB" sz="2000" i="1" dirty="0">
                <a:solidFill>
                  <a:srgbClr val="0070C0"/>
                </a:solidFill>
              </a:rPr>
              <a:t> </a:t>
            </a:r>
          </a:p>
          <a:p>
            <a:pPr marL="0" indent="0">
              <a:buNone/>
            </a:pPr>
            <a:endParaRPr lang="en-GB" i="1" dirty="0">
              <a:solidFill>
                <a:schemeClr val="tx2">
                  <a:lumMod val="60000"/>
                  <a:lumOff val="40000"/>
                </a:schemeClr>
              </a:solidFill>
            </a:endParaRPr>
          </a:p>
        </p:txBody>
      </p:sp>
      <p:pic>
        <p:nvPicPr>
          <p:cNvPr id="3074" name="Picture 2" descr="Patient Feedback By Text Message with NLP | Devpost">
            <a:extLst>
              <a:ext uri="{FF2B5EF4-FFF2-40B4-BE49-F238E27FC236}">
                <a16:creationId xmlns:a16="http://schemas.microsoft.com/office/drawing/2014/main" id="{51917338-3FD3-05BC-8F6C-F1F17F8164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6802" y="4999969"/>
            <a:ext cx="2413310" cy="150178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076" name="TextBox 3">
            <a:extLst>
              <a:ext uri="{FF2B5EF4-FFF2-40B4-BE49-F238E27FC236}">
                <a16:creationId xmlns:a16="http://schemas.microsoft.com/office/drawing/2014/main" id="{C1158109-2DF0-FBC3-683B-44B806CB7F1B}"/>
              </a:ext>
            </a:extLst>
          </p:cNvPr>
          <p:cNvGraphicFramePr/>
          <p:nvPr>
            <p:extLst>
              <p:ext uri="{D42A27DB-BD31-4B8C-83A1-F6EECF244321}">
                <p14:modId xmlns:p14="http://schemas.microsoft.com/office/powerpoint/2010/main" val="1965234553"/>
              </p:ext>
            </p:extLst>
          </p:nvPr>
        </p:nvGraphicFramePr>
        <p:xfrm>
          <a:off x="179512" y="908720"/>
          <a:ext cx="8507288" cy="3787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528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64AA45-2B22-937B-C39E-5CB80114D309}"/>
              </a:ext>
            </a:extLst>
          </p:cNvPr>
          <p:cNvSpPr>
            <a:spLocks noGrp="1"/>
          </p:cNvSpPr>
          <p:nvPr>
            <p:ph type="title"/>
          </p:nvPr>
        </p:nvSpPr>
        <p:spPr>
          <a:xfrm>
            <a:off x="1028697" y="348865"/>
            <a:ext cx="7533018" cy="877729"/>
          </a:xfrm>
        </p:spPr>
        <p:txBody>
          <a:bodyPr vert="horz" lIns="91440" tIns="45720" rIns="91440" bIns="45720" rtlCol="0" anchor="ctr">
            <a:normAutofit/>
          </a:bodyPr>
          <a:lstStyle/>
          <a:p>
            <a:pPr algn="l">
              <a:lnSpc>
                <a:spcPct val="90000"/>
              </a:lnSpc>
            </a:pPr>
            <a:r>
              <a:rPr lang="en-US" sz="3500" b="1" kern="1200">
                <a:solidFill>
                  <a:srgbClr val="FFFFFF"/>
                </a:solidFill>
                <a:latin typeface="+mj-lt"/>
                <a:ea typeface="+mj-ea"/>
                <a:cs typeface="+mj-cs"/>
              </a:rPr>
              <a:t>Role of PPC Member </a:t>
            </a:r>
          </a:p>
        </p:txBody>
      </p:sp>
      <p:graphicFrame>
        <p:nvGraphicFramePr>
          <p:cNvPr id="7" name="TextBox 3">
            <a:extLst>
              <a:ext uri="{FF2B5EF4-FFF2-40B4-BE49-F238E27FC236}">
                <a16:creationId xmlns:a16="http://schemas.microsoft.com/office/drawing/2014/main" id="{8BF3B15E-C17D-5853-D28F-C6077384A0E7}"/>
              </a:ext>
            </a:extLst>
          </p:cNvPr>
          <p:cNvGraphicFramePr/>
          <p:nvPr>
            <p:extLst>
              <p:ext uri="{D42A27DB-BD31-4B8C-83A1-F6EECF244321}">
                <p14:modId xmlns:p14="http://schemas.microsoft.com/office/powerpoint/2010/main" val="781002054"/>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130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CEDD5-3F43-3EBF-E588-211671C95C38}"/>
              </a:ext>
            </a:extLst>
          </p:cNvPr>
          <p:cNvSpPr>
            <a:spLocks noGrp="1"/>
          </p:cNvSpPr>
          <p:nvPr>
            <p:ph type="title"/>
          </p:nvPr>
        </p:nvSpPr>
        <p:spPr/>
        <p:txBody>
          <a:bodyPr>
            <a:normAutofit/>
          </a:bodyPr>
          <a:lstStyle/>
          <a:p>
            <a:r>
              <a:rPr lang="en-GB" sz="4000" b="1" dirty="0">
                <a:solidFill>
                  <a:srgbClr val="002060"/>
                </a:solidFill>
              </a:rPr>
              <a:t>Who is Eligible for this role?</a:t>
            </a:r>
          </a:p>
        </p:txBody>
      </p:sp>
      <p:sp>
        <p:nvSpPr>
          <p:cNvPr id="3" name="Content Placeholder 2">
            <a:extLst>
              <a:ext uri="{FF2B5EF4-FFF2-40B4-BE49-F238E27FC236}">
                <a16:creationId xmlns:a16="http://schemas.microsoft.com/office/drawing/2014/main" id="{2B59AEB6-F8EC-07D6-E709-1685122DEFC1}"/>
              </a:ext>
            </a:extLst>
          </p:cNvPr>
          <p:cNvSpPr>
            <a:spLocks noGrp="1"/>
          </p:cNvSpPr>
          <p:nvPr>
            <p:ph idx="1"/>
          </p:nvPr>
        </p:nvSpPr>
        <p:spPr>
          <a:xfrm>
            <a:off x="323528" y="1600200"/>
            <a:ext cx="8496944" cy="5141168"/>
          </a:xfrm>
        </p:spPr>
        <p:txBody>
          <a:bodyPr>
            <a:normAutofit lnSpcReduction="10000"/>
          </a:bodyPr>
          <a:lstStyle/>
          <a:p>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Who is eligible for this role?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are eligible for this role if:</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have been treated, or have cared for someone who has been treated, at North Middlesex Hospital or have accessed services provided by us at one of our community sites, within the past 5 years.  If you are a carer, this must be in a personal and unpaid capacity, rather than as a professional.</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are a member of a voluntary or community sector organisation supporting people who access our hospitals or services.</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1800" b="1" dirty="0">
                <a:effectLst/>
                <a:latin typeface="Arial" panose="020B0604020202020204" pitchFamily="34" charset="0"/>
                <a:ea typeface="MS Mincho" panose="02020609040205080304" pitchFamily="49" charset="-128"/>
                <a:cs typeface="Times New Roman" panose="02020603050405020304" pitchFamily="18" charset="0"/>
              </a:rPr>
              <a:t>Who is not eligible for this role?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algn="just"/>
            <a:r>
              <a:rPr lang="en-GB" sz="1800" dirty="0">
                <a:effectLst/>
                <a:latin typeface="Arial" panose="020B0604020202020204" pitchFamily="34" charset="0"/>
                <a:ea typeface="MS Mincho" panose="02020609040205080304" pitchFamily="49" charset="-128"/>
                <a:cs typeface="Times New Roman" panose="02020603050405020304" pitchFamily="18" charset="0"/>
              </a:rPr>
              <a:t>You are not eligible for this role if:</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lgn="just">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n-GB" sz="1800" dirty="0">
                <a:effectLst/>
                <a:latin typeface="Arial" panose="020B0604020202020204" pitchFamily="34" charset="0"/>
                <a:ea typeface="MS Mincho" panose="02020609040205080304" pitchFamily="49" charset="-128"/>
                <a:cs typeface="Times New Roman" panose="02020603050405020304" pitchFamily="18" charset="0"/>
              </a:rPr>
              <a:t>You are a current clinical NHS employee or contractor (this includes honorary or unpaid medical or dental posts)</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dirty="0">
              <a:solidFill>
                <a:srgbClr val="0070C0"/>
              </a:solidFill>
            </a:endParaRPr>
          </a:p>
        </p:txBody>
      </p:sp>
    </p:spTree>
    <p:extLst>
      <p:ext uri="{BB962C8B-B14F-4D97-AF65-F5344CB8AC3E}">
        <p14:creationId xmlns:p14="http://schemas.microsoft.com/office/powerpoint/2010/main" val="134804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399E-E98B-A0CB-93C7-3F1688E57778}"/>
              </a:ext>
            </a:extLst>
          </p:cNvPr>
          <p:cNvSpPr>
            <a:spLocks noGrp="1"/>
          </p:cNvSpPr>
          <p:nvPr>
            <p:ph type="title"/>
          </p:nvPr>
        </p:nvSpPr>
        <p:spPr/>
        <p:txBody>
          <a:bodyPr>
            <a:normAutofit/>
          </a:bodyPr>
          <a:lstStyle/>
          <a:p>
            <a:r>
              <a:rPr lang="en-GB" sz="3600" b="1" dirty="0">
                <a:solidFill>
                  <a:srgbClr val="002060"/>
                </a:solidFill>
              </a:rPr>
              <a:t>What is the commitment? </a:t>
            </a:r>
          </a:p>
        </p:txBody>
      </p:sp>
      <p:pic>
        <p:nvPicPr>
          <p:cNvPr id="5122" name="Picture 2" descr="Why Patient Feedback is Important for Health Care Providers?">
            <a:extLst>
              <a:ext uri="{FF2B5EF4-FFF2-40B4-BE49-F238E27FC236}">
                <a16:creationId xmlns:a16="http://schemas.microsoft.com/office/drawing/2014/main" id="{576FFA04-947B-3CA7-1B28-AB63DD5C51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1268760"/>
            <a:ext cx="2808312" cy="18813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D6C14F0-4D82-7DE8-79D6-FC05395827E0}"/>
              </a:ext>
            </a:extLst>
          </p:cNvPr>
          <p:cNvSpPr txBox="1"/>
          <p:nvPr/>
        </p:nvSpPr>
        <p:spPr>
          <a:xfrm>
            <a:off x="395536" y="3425354"/>
            <a:ext cx="8640960" cy="369332"/>
          </a:xfrm>
          <a:prstGeom prst="rect">
            <a:avLst/>
          </a:prstGeom>
          <a:noFill/>
        </p:spPr>
        <p:txBody>
          <a:bodyPr wrap="square">
            <a:spAutoFit/>
          </a:bodyPr>
          <a:lstStyle/>
          <a:p>
            <a:pPr marL="285750" indent="-285750">
              <a:buFont typeface="Wingdings" panose="05000000000000000000" pitchFamily="2" charset="2"/>
              <a:buChar char="ü"/>
            </a:pPr>
            <a:r>
              <a:rPr lang="en-GB" sz="1800" dirty="0">
                <a:effectLst/>
                <a:latin typeface="Arial" panose="020B0604020202020204" pitchFamily="34" charset="0"/>
                <a:ea typeface="MS Mincho" panose="02020609040205080304" pitchFamily="49" charset="-128"/>
              </a:rPr>
              <a:t>PPC meetings take place quarterly and are 1.5 hours.  </a:t>
            </a:r>
            <a:endParaRPr lang="en-GB" dirty="0"/>
          </a:p>
        </p:txBody>
      </p:sp>
      <p:sp>
        <p:nvSpPr>
          <p:cNvPr id="7" name="TextBox 6">
            <a:extLst>
              <a:ext uri="{FF2B5EF4-FFF2-40B4-BE49-F238E27FC236}">
                <a16:creationId xmlns:a16="http://schemas.microsoft.com/office/drawing/2014/main" id="{87718328-7327-8A5B-6F92-87CF08BA37B4}"/>
              </a:ext>
            </a:extLst>
          </p:cNvPr>
          <p:cNvSpPr txBox="1"/>
          <p:nvPr/>
        </p:nvSpPr>
        <p:spPr>
          <a:xfrm>
            <a:off x="683568" y="4144241"/>
            <a:ext cx="8003232" cy="646331"/>
          </a:xfrm>
          <a:prstGeom prst="rect">
            <a:avLst/>
          </a:prstGeom>
          <a:noFill/>
        </p:spPr>
        <p:txBody>
          <a:bodyPr wrap="square">
            <a:spAutoFit/>
          </a:bodyPr>
          <a:lstStyle/>
          <a:p>
            <a:pPr marL="285750" indent="-285750">
              <a:buFont typeface="Wingdings" panose="05000000000000000000" pitchFamily="2" charset="2"/>
              <a:buChar char="ü"/>
            </a:pPr>
            <a:r>
              <a:rPr lang="en-GB" dirty="0">
                <a:latin typeface="Arial" panose="020B0604020202020204" pitchFamily="34" charset="0"/>
                <a:ea typeface="MS Mincho" panose="02020609040205080304" pitchFamily="49" charset="-128"/>
              </a:rPr>
              <a:t>Y</a:t>
            </a:r>
            <a:r>
              <a:rPr lang="en-GB" sz="1800" dirty="0">
                <a:effectLst/>
                <a:latin typeface="Arial" panose="020B0604020202020204" pitchFamily="34" charset="0"/>
                <a:ea typeface="MS Mincho" panose="02020609040205080304" pitchFamily="49" charset="-128"/>
              </a:rPr>
              <a:t>ou will be expected to spend time in your division/service outside of the meetings to gain an understanding of the patient experience. </a:t>
            </a:r>
            <a:endParaRPr lang="en-GB" dirty="0"/>
          </a:p>
        </p:txBody>
      </p:sp>
      <p:sp>
        <p:nvSpPr>
          <p:cNvPr id="9" name="TextBox 8">
            <a:extLst>
              <a:ext uri="{FF2B5EF4-FFF2-40B4-BE49-F238E27FC236}">
                <a16:creationId xmlns:a16="http://schemas.microsoft.com/office/drawing/2014/main" id="{47269B7A-C2DC-4A78-62B4-88CA635CE3AF}"/>
              </a:ext>
            </a:extLst>
          </p:cNvPr>
          <p:cNvSpPr txBox="1"/>
          <p:nvPr/>
        </p:nvSpPr>
        <p:spPr>
          <a:xfrm>
            <a:off x="683568" y="5417126"/>
            <a:ext cx="8003232" cy="646331"/>
          </a:xfrm>
          <a:prstGeom prst="rect">
            <a:avLst/>
          </a:prstGeom>
          <a:noFill/>
        </p:spPr>
        <p:txBody>
          <a:bodyPr wrap="square">
            <a:spAutoFit/>
          </a:bodyPr>
          <a:lstStyle/>
          <a:p>
            <a:pPr marL="285750" indent="-285750" algn="just">
              <a:buFont typeface="Wingdings" panose="05000000000000000000" pitchFamily="2" charset="2"/>
              <a:buChar char="ü"/>
            </a:pPr>
            <a:r>
              <a:rPr lang="en-GB" sz="1800" dirty="0">
                <a:effectLst/>
                <a:latin typeface="Arial" panose="020B0604020202020204" pitchFamily="34" charset="0"/>
                <a:ea typeface="MS Mincho" panose="02020609040205080304" pitchFamily="49" charset="-128"/>
                <a:cs typeface="Times New Roman" panose="02020603050405020304" pitchFamily="18" charset="0"/>
              </a:rPr>
              <a:t>It is expected that as a patient partnership council member you spend on average 4 hours per week. </a:t>
            </a:r>
            <a:endParaRPr lang="en-GB" sz="14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64360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C13B1-208C-DD2C-E7CC-F11B1036DB9C}"/>
              </a:ext>
            </a:extLst>
          </p:cNvPr>
          <p:cNvSpPr>
            <a:spLocks noGrp="1"/>
          </p:cNvSpPr>
          <p:nvPr>
            <p:ph type="title"/>
          </p:nvPr>
        </p:nvSpPr>
        <p:spPr/>
        <p:txBody>
          <a:bodyPr>
            <a:noAutofit/>
          </a:bodyPr>
          <a:lstStyle/>
          <a:p>
            <a:r>
              <a:rPr lang="en-GB" sz="3600" b="1" dirty="0">
                <a:solidFill>
                  <a:srgbClr val="002060"/>
                </a:solidFill>
              </a:rPr>
              <a:t>How to Apply</a:t>
            </a:r>
          </a:p>
        </p:txBody>
      </p:sp>
      <p:sp>
        <p:nvSpPr>
          <p:cNvPr id="3" name="Content Placeholder 2">
            <a:extLst>
              <a:ext uri="{FF2B5EF4-FFF2-40B4-BE49-F238E27FC236}">
                <a16:creationId xmlns:a16="http://schemas.microsoft.com/office/drawing/2014/main" id="{D5D01C2C-7CFB-D60C-4E80-F84AA84DE883}"/>
              </a:ext>
            </a:extLst>
          </p:cNvPr>
          <p:cNvSpPr>
            <a:spLocks noGrp="1"/>
          </p:cNvSpPr>
          <p:nvPr>
            <p:ph idx="1"/>
          </p:nvPr>
        </p:nvSpPr>
        <p:spPr>
          <a:xfrm>
            <a:off x="251520" y="-85689785"/>
            <a:ext cx="7994997" cy="132329507"/>
          </a:xfrm>
        </p:spPr>
        <p:txBody>
          <a:bodyPr>
            <a:normAutofit/>
          </a:bodyPr>
          <a:lstStyle/>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p:txBody>
      </p:sp>
      <p:sp>
        <p:nvSpPr>
          <p:cNvPr id="10" name="Rectangle 8">
            <a:extLst>
              <a:ext uri="{FF2B5EF4-FFF2-40B4-BE49-F238E27FC236}">
                <a16:creationId xmlns:a16="http://schemas.microsoft.com/office/drawing/2014/main" id="{22E6DD5C-0A50-B570-B9E2-CC4A6E3BF6D1}"/>
              </a:ext>
            </a:extLst>
          </p:cNvPr>
          <p:cNvSpPr>
            <a:spLocks noChangeArrowheads="1"/>
          </p:cNvSpPr>
          <p:nvPr/>
        </p:nvSpPr>
        <p:spPr bwMode="auto">
          <a:xfrm>
            <a:off x="0" y="980728"/>
            <a:ext cx="8460432"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Graphic 10">
            <a:extLst>
              <a:ext uri="{FF2B5EF4-FFF2-40B4-BE49-F238E27FC236}">
                <a16:creationId xmlns:a16="http://schemas.microsoft.com/office/drawing/2014/main" id="{05666507-8352-A7E0-40F5-A0BC752FC7D4}"/>
              </a:ext>
            </a:extLst>
          </p:cNvPr>
          <p:cNvSpPr>
            <a:spLocks/>
          </p:cNvSpPr>
          <p:nvPr/>
        </p:nvSpPr>
        <p:spPr>
          <a:xfrm>
            <a:off x="527049" y="6775133"/>
            <a:ext cx="45719" cy="1281552"/>
          </a:xfrm>
          <a:custGeom>
            <a:avLst/>
            <a:gdLst/>
            <a:ahLst/>
            <a:cxnLst/>
            <a:rect l="l" t="t" r="r" b="b"/>
            <a:pathLst>
              <a:path w="48260" h="48260">
                <a:moveTo>
                  <a:pt x="26982" y="47645"/>
                </a:moveTo>
                <a:lnTo>
                  <a:pt x="20663" y="47645"/>
                </a:lnTo>
                <a:lnTo>
                  <a:pt x="17624" y="47039"/>
                </a:lnTo>
                <a:lnTo>
                  <a:pt x="0" y="26981"/>
                </a:lnTo>
                <a:lnTo>
                  <a:pt x="0" y="20663"/>
                </a:lnTo>
                <a:lnTo>
                  <a:pt x="20663" y="0"/>
                </a:lnTo>
                <a:lnTo>
                  <a:pt x="26982" y="0"/>
                </a:lnTo>
                <a:lnTo>
                  <a:pt x="47646" y="23822"/>
                </a:lnTo>
                <a:lnTo>
                  <a:pt x="47645" y="26981"/>
                </a:lnTo>
                <a:lnTo>
                  <a:pt x="26982" y="47645"/>
                </a:lnTo>
                <a:close/>
              </a:path>
            </a:pathLst>
          </a:custGeom>
          <a:solidFill>
            <a:srgbClr val="000000"/>
          </a:solidFill>
        </p:spPr>
        <p:txBody>
          <a:bodyPr wrap="square" lIns="0" tIns="0" rIns="0" bIns="0" rtlCol="0">
            <a:prstTxWarp prst="textNoShape">
              <a:avLst/>
            </a:prstTxWarp>
            <a:noAutofit/>
          </a:bodyPr>
          <a:lstStyle/>
          <a:p>
            <a:endParaRPr lang="en-GB"/>
          </a:p>
        </p:txBody>
      </p:sp>
      <p:sp>
        <p:nvSpPr>
          <p:cNvPr id="12" name="Rectangle 9">
            <a:extLst>
              <a:ext uri="{FF2B5EF4-FFF2-40B4-BE49-F238E27FC236}">
                <a16:creationId xmlns:a16="http://schemas.microsoft.com/office/drawing/2014/main" id="{30E3274C-5E0F-7500-BB9D-2CE4375C17BF}"/>
              </a:ext>
            </a:extLst>
          </p:cNvPr>
          <p:cNvSpPr>
            <a:spLocks noChangeArrowheads="1"/>
          </p:cNvSpPr>
          <p:nvPr/>
        </p:nvSpPr>
        <p:spPr bwMode="auto">
          <a:xfrm>
            <a:off x="251520" y="1112618"/>
            <a:ext cx="8620075"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1033"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rPr>
              <a:t>Our patient partners will be subject to references, Disclosure and Barring Service (DBS) check we aim to keep this process streamlined.</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Contact us if you would like to discuss being a patient partner by: </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Completing the online form:</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hlinkClick r:id="rId2"/>
              </a:rPr>
              <a:t>https://forms.office.com/e/z2pXpN1AFt</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or email us:</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hlinkClick r:id="rId3"/>
              </a:rPr>
              <a:t>northmid.patientpartners@nhs.net</a:t>
            </a:r>
            <a:endParaRPr kumimoji="0" lang="en-GB"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91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TotalTime>
  <Words>521</Words>
  <Application>Microsoft Office PowerPoint</Application>
  <PresentationFormat>On-screen Show (4:3)</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HelveticaNeueLT Com 45 Lt</vt:lpstr>
      <vt:lpstr>Symbol</vt:lpstr>
      <vt:lpstr>Wingdings</vt:lpstr>
      <vt:lpstr>Office Theme</vt:lpstr>
      <vt:lpstr>PowerPoint Presentation</vt:lpstr>
      <vt:lpstr>What is the role of the Patient Partnership Council (PPC)? </vt:lpstr>
      <vt:lpstr>Aims of PPC</vt:lpstr>
      <vt:lpstr>Role of PPC Member </vt:lpstr>
      <vt:lpstr>Who is Eligible for this role?</vt:lpstr>
      <vt:lpstr>What is the commitment? </vt:lpstr>
      <vt:lpstr>How to Apply</vt:lpstr>
    </vt:vector>
  </TitlesOfParts>
  <Company>North Middlesex University Hospital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Bhagat-Jones</dc:creator>
  <cp:lastModifiedBy>DE CORDOVA, Trudy (NORTH MIDDLESEX UNIVERSITY HOSPITAL NHS TRUST)</cp:lastModifiedBy>
  <cp:revision>37</cp:revision>
  <dcterms:created xsi:type="dcterms:W3CDTF">2021-11-19T11:43:27Z</dcterms:created>
  <dcterms:modified xsi:type="dcterms:W3CDTF">2023-09-20T17:06:08Z</dcterms:modified>
</cp:coreProperties>
</file>