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1"/>
    <p:sldMasterId id="2147483843" r:id="rId2"/>
  </p:sldMasterIdLst>
  <p:notesMasterIdLst>
    <p:notesMasterId r:id="rId9"/>
  </p:notesMasterIdLst>
  <p:handoutMasterIdLst>
    <p:handoutMasterId r:id="rId10"/>
  </p:handoutMasterIdLst>
  <p:sldIdLst>
    <p:sldId id="614" r:id="rId3"/>
    <p:sldId id="675" r:id="rId4"/>
    <p:sldId id="677" r:id="rId5"/>
    <p:sldId id="678" r:id="rId6"/>
    <p:sldId id="674" r:id="rId7"/>
    <p:sldId id="676" r:id="rId8"/>
  </p:sldIdLst>
  <p:sldSz cx="12192000" cy="6858000"/>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s, Paul" initials="DP" lastIdx="1" clrIdx="0">
    <p:extLst>
      <p:ext uri="{19B8F6BF-5375-455C-9EA6-DF929625EA0E}">
        <p15:presenceInfo xmlns:p15="http://schemas.microsoft.com/office/powerpoint/2012/main" userId="S-1-5-21-3044193875-1230985279-3292283753-40701" providerId="AD"/>
      </p:ext>
    </p:extLst>
  </p:cmAuthor>
  <p:cmAuthor id="2" name="Chris Orton" initials="CO" lastIdx="1" clrIdx="1">
    <p:extLst>
      <p:ext uri="{19B8F6BF-5375-455C-9EA6-DF929625EA0E}">
        <p15:presenceInfo xmlns:p15="http://schemas.microsoft.com/office/powerpoint/2012/main" userId="3cef0b5d6538132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2C5"/>
    <a:srgbClr val="005EB8"/>
    <a:srgbClr val="009999"/>
    <a:srgbClr val="33CCCC"/>
    <a:srgbClr val="C10071"/>
    <a:srgbClr val="00365C"/>
    <a:srgbClr val="F8CBAD"/>
    <a:srgbClr val="FFC000"/>
    <a:srgbClr val="CC66FF"/>
    <a:srgbClr val="A9D1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18" autoAdjust="0"/>
    <p:restoredTop sz="87482" autoAdjust="0"/>
  </p:normalViewPr>
  <p:slideViewPr>
    <p:cSldViewPr snapToGrid="0">
      <p:cViewPr varScale="1">
        <p:scale>
          <a:sx n="86" d="100"/>
          <a:sy n="86" d="100"/>
        </p:scale>
        <p:origin x="370" y="58"/>
      </p:cViewPr>
      <p:guideLst>
        <p:guide orient="horz" pos="2160"/>
        <p:guide pos="3840"/>
      </p:guideLst>
    </p:cSldViewPr>
  </p:slideViewPr>
  <p:outlineViewPr>
    <p:cViewPr>
      <p:scale>
        <a:sx n="33" d="100"/>
        <a:sy n="33" d="100"/>
      </p:scale>
      <p:origin x="0" y="-764"/>
    </p:cViewPr>
  </p:outlineViewPr>
  <p:notesTextViewPr>
    <p:cViewPr>
      <p:scale>
        <a:sx n="125" d="100"/>
        <a:sy n="125" d="100"/>
      </p:scale>
      <p:origin x="0" y="0"/>
    </p:cViewPr>
  </p:notesTextViewPr>
  <p:sorterViewPr>
    <p:cViewPr>
      <p:scale>
        <a:sx n="100" d="100"/>
        <a:sy n="100" d="100"/>
      </p:scale>
      <p:origin x="0" y="-30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000"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9525" y="0"/>
            <a:ext cx="2921000" cy="495300"/>
          </a:xfrm>
          <a:prstGeom prst="rect">
            <a:avLst/>
          </a:prstGeom>
        </p:spPr>
        <p:txBody>
          <a:bodyPr vert="horz" lIns="91440" tIns="45720" rIns="91440" bIns="45720" rtlCol="0"/>
          <a:lstStyle>
            <a:lvl1pPr algn="r">
              <a:defRPr sz="1200"/>
            </a:lvl1pPr>
          </a:lstStyle>
          <a:p>
            <a:fld id="{AB138FA6-3D81-4FF4-A72E-4DAD97808285}" type="datetimeFigureOut">
              <a:rPr lang="en-GB" smtClean="0"/>
              <a:t>11/05/2021</a:t>
            </a:fld>
            <a:endParaRPr lang="en-GB"/>
          </a:p>
        </p:txBody>
      </p:sp>
      <p:sp>
        <p:nvSpPr>
          <p:cNvPr id="4" name="Footer Placeholder 3"/>
          <p:cNvSpPr>
            <a:spLocks noGrp="1"/>
          </p:cNvSpPr>
          <p:nvPr>
            <p:ph type="ftr" sz="quarter" idx="2"/>
          </p:nvPr>
        </p:nvSpPr>
        <p:spPr>
          <a:xfrm>
            <a:off x="0" y="9377363"/>
            <a:ext cx="2921000"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9525" y="9377363"/>
            <a:ext cx="2921000" cy="495300"/>
          </a:xfrm>
          <a:prstGeom prst="rect">
            <a:avLst/>
          </a:prstGeom>
        </p:spPr>
        <p:txBody>
          <a:bodyPr vert="horz" lIns="91440" tIns="45720" rIns="91440" bIns="45720" rtlCol="0" anchor="b"/>
          <a:lstStyle>
            <a:lvl1pPr algn="r">
              <a:defRPr sz="1200"/>
            </a:lvl1pPr>
          </a:lstStyle>
          <a:p>
            <a:fld id="{89D2BDCF-207C-4C87-9BA2-6826BC326B97}" type="slidenum">
              <a:rPr lang="en-GB" smtClean="0"/>
              <a:t>‹#›</a:t>
            </a:fld>
            <a:endParaRPr lang="en-GB"/>
          </a:p>
        </p:txBody>
      </p:sp>
    </p:spTree>
    <p:extLst>
      <p:ext uri="{BB962C8B-B14F-4D97-AF65-F5344CB8AC3E}">
        <p14:creationId xmlns:p14="http://schemas.microsoft.com/office/powerpoint/2010/main" val="7310913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348"/>
          </a:xfrm>
          <a:prstGeom prst="rect">
            <a:avLst/>
          </a:prstGeom>
        </p:spPr>
        <p:txBody>
          <a:bodyPr vert="horz" lIns="91440" tIns="45720" rIns="91440" bIns="45720" rtlCol="0"/>
          <a:lstStyle>
            <a:lvl1pPr algn="r">
              <a:defRPr sz="1200"/>
            </a:lvl1pPr>
          </a:lstStyle>
          <a:p>
            <a:fld id="{4057B71A-74EE-4B31-BF37-E9D49DD09248}" type="datetimeFigureOut">
              <a:rPr lang="en-GB" smtClean="0"/>
              <a:t>11/05/2021</a:t>
            </a:fld>
            <a:endParaRPr lang="en-GB"/>
          </a:p>
        </p:txBody>
      </p:sp>
      <p:sp>
        <p:nvSpPr>
          <p:cNvPr id="4" name="Slide Image Placeholder 3"/>
          <p:cNvSpPr>
            <a:spLocks noGrp="1" noRot="1" noChangeAspect="1"/>
          </p:cNvSpPr>
          <p:nvPr>
            <p:ph type="sldImg" idx="2"/>
          </p:nvPr>
        </p:nvSpPr>
        <p:spPr>
          <a:xfrm>
            <a:off x="409575" y="1233488"/>
            <a:ext cx="5922963" cy="33321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1227"/>
            <a:ext cx="5393690" cy="38873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25"/>
            <a:ext cx="2921582" cy="49534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77325"/>
            <a:ext cx="2921582" cy="495347"/>
          </a:xfrm>
          <a:prstGeom prst="rect">
            <a:avLst/>
          </a:prstGeom>
        </p:spPr>
        <p:txBody>
          <a:bodyPr vert="horz" lIns="91440" tIns="45720" rIns="91440" bIns="45720" rtlCol="0" anchor="b"/>
          <a:lstStyle>
            <a:lvl1pPr algn="r">
              <a:defRPr sz="1200"/>
            </a:lvl1pPr>
          </a:lstStyle>
          <a:p>
            <a:fld id="{07100A8F-A469-4A0F-A6E3-054B932F2E2D}" type="slidenum">
              <a:rPr lang="en-GB" smtClean="0"/>
              <a:t>‹#›</a:t>
            </a:fld>
            <a:endParaRPr lang="en-GB"/>
          </a:p>
        </p:txBody>
      </p:sp>
    </p:spTree>
    <p:extLst>
      <p:ext uri="{BB962C8B-B14F-4D97-AF65-F5344CB8AC3E}">
        <p14:creationId xmlns:p14="http://schemas.microsoft.com/office/powerpoint/2010/main" val="324656418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Large Pentagon Left">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gradFill>
            <a:gsLst>
              <a:gs pos="0">
                <a:schemeClr val="accent2"/>
              </a:gs>
              <a:gs pos="100000">
                <a:srgbClr val="0036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a:extLst>
              <a:ext uri="{FF2B5EF4-FFF2-40B4-BE49-F238E27FC236}">
                <a16:creationId xmlns:a16="http://schemas.microsoft.com/office/drawing/2014/main" id="{431E11F1-2CB8-E941-9B3C-1D54C419F2A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303721" y="268323"/>
            <a:ext cx="2542558" cy="955793"/>
          </a:xfrm>
          <a:prstGeom prst="rect">
            <a:avLst/>
          </a:prstGeom>
        </p:spPr>
      </p:pic>
      <p:pic>
        <p:nvPicPr>
          <p:cNvPr id="10" name="Picture 9" descr="A picture containing card, stationary&#10;&#10;Description automatically generated">
            <a:extLst>
              <a:ext uri="{FF2B5EF4-FFF2-40B4-BE49-F238E27FC236}">
                <a16:creationId xmlns:a16="http://schemas.microsoft.com/office/drawing/2014/main" id="{9B0C2AFD-54FE-5941-9AFC-FB6315E39392}"/>
              </a:ext>
            </a:extLst>
          </p:cNvPr>
          <p:cNvPicPr>
            <a:picLocks noChangeAspect="1"/>
          </p:cNvPicPr>
          <p:nvPr userDrawn="1"/>
        </p:nvPicPr>
        <p:blipFill rotWithShape="1">
          <a:blip r:embed="rId3">
            <a:alphaModFix/>
            <a:extLst>
              <a:ext uri="{28A0092B-C50C-407E-A947-70E740481C1C}">
                <a14:useLocalDpi xmlns:a14="http://schemas.microsoft.com/office/drawing/2010/main" val="0"/>
              </a:ext>
            </a:extLst>
          </a:blip>
          <a:srcRect l="-2744" t="-381" r="-1" b="670"/>
          <a:stretch/>
        </p:blipFill>
        <p:spPr>
          <a:xfrm>
            <a:off x="-476285" y="-98085"/>
            <a:ext cx="7167662" cy="6956085"/>
          </a:xfrm>
          <a:prstGeom prst="rect">
            <a:avLst/>
          </a:prstGeom>
        </p:spPr>
      </p:pic>
      <p:sp>
        <p:nvSpPr>
          <p:cNvPr id="11" name="Text Placeholder 7">
            <a:extLst>
              <a:ext uri="{FF2B5EF4-FFF2-40B4-BE49-F238E27FC236}">
                <a16:creationId xmlns:a16="http://schemas.microsoft.com/office/drawing/2014/main" id="{BA30CBE2-12F4-7146-A4AB-F36199471086}"/>
              </a:ext>
            </a:extLst>
          </p:cNvPr>
          <p:cNvSpPr>
            <a:spLocks noGrp="1"/>
          </p:cNvSpPr>
          <p:nvPr>
            <p:ph type="body" sz="quarter" idx="10" hasCustomPrompt="1"/>
          </p:nvPr>
        </p:nvSpPr>
        <p:spPr>
          <a:xfrm>
            <a:off x="7066594" y="3276356"/>
            <a:ext cx="4201588" cy="764701"/>
          </a:xfrm>
          <a:prstGeom prst="rect">
            <a:avLst/>
          </a:prstGeom>
        </p:spPr>
        <p:txBody>
          <a:bodyPr lIns="0" tIns="0" rIns="0" bIns="0"/>
          <a:lstStyle>
            <a:lvl1pPr marL="0" indent="0">
              <a:buNone/>
              <a:defRPr sz="4000" baseline="0">
                <a:solidFill>
                  <a:schemeClr val="bg1"/>
                </a:solidFill>
                <a:latin typeface="Arial" panose="020B0604020202020204" pitchFamily="34" charset="0"/>
                <a:cs typeface="Arial" panose="020B0604020202020204" pitchFamily="34" charset="0"/>
              </a:defRPr>
            </a:lvl1pPr>
          </a:lstStyle>
          <a:p>
            <a:pPr lvl="0"/>
            <a:r>
              <a:rPr lang="en-GB" dirty="0"/>
              <a:t>Presentation title</a:t>
            </a:r>
          </a:p>
        </p:txBody>
      </p:sp>
    </p:spTree>
    <p:extLst>
      <p:ext uri="{BB962C8B-B14F-4D97-AF65-F5344CB8AC3E}">
        <p14:creationId xmlns:p14="http://schemas.microsoft.com/office/powerpoint/2010/main" val="3473100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s - text &amp; image">
    <p:spTree>
      <p:nvGrpSpPr>
        <p:cNvPr id="1" name=""/>
        <p:cNvGrpSpPr/>
        <p:nvPr/>
      </p:nvGrpSpPr>
      <p:grpSpPr>
        <a:xfrm>
          <a:off x="0" y="0"/>
          <a:ext cx="0" cy="0"/>
          <a:chOff x="0" y="0"/>
          <a:chExt cx="0" cy="0"/>
        </a:xfrm>
      </p:grpSpPr>
      <p:sp>
        <p:nvSpPr>
          <p:cNvPr id="15" name="Picture Placeholder 14"/>
          <p:cNvSpPr>
            <a:spLocks noGrp="1"/>
          </p:cNvSpPr>
          <p:nvPr>
            <p:ph type="pic"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6" name="Text Placeholder 13"/>
          <p:cNvSpPr>
            <a:spLocks noGrp="1"/>
          </p:cNvSpPr>
          <p:nvPr>
            <p:ph type="body" sz="quarter" idx="12" hasCustomPrompt="1"/>
          </p:nvPr>
        </p:nvSpPr>
        <p:spPr>
          <a:xfrm>
            <a:off x="344488" y="1547813"/>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7" name="Text Placeholder 7">
            <a:extLst>
              <a:ext uri="{FF2B5EF4-FFF2-40B4-BE49-F238E27FC236}">
                <a16:creationId xmlns:a16="http://schemas.microsoft.com/office/drawing/2014/main" id="{F1285C76-4998-714E-8C45-0A0CEE237EB4}"/>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768177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ontent slides - text &amp; image">
    <p:spTree>
      <p:nvGrpSpPr>
        <p:cNvPr id="1" name=""/>
        <p:cNvGrpSpPr/>
        <p:nvPr/>
      </p:nvGrpSpPr>
      <p:grpSpPr>
        <a:xfrm>
          <a:off x="0" y="0"/>
          <a:ext cx="0" cy="0"/>
          <a:chOff x="0" y="0"/>
          <a:chExt cx="0" cy="0"/>
        </a:xfrm>
      </p:grpSpPr>
      <p:sp>
        <p:nvSpPr>
          <p:cNvPr id="7" name="Text Placeholder 7">
            <a:extLst>
              <a:ext uri="{FF2B5EF4-FFF2-40B4-BE49-F238E27FC236}">
                <a16:creationId xmlns:a16="http://schemas.microsoft.com/office/drawing/2014/main" id="{F1285C76-4998-714E-8C45-0A0CEE237EB4}"/>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
        <p:nvSpPr>
          <p:cNvPr id="5" name="Picture Placeholder 14">
            <a:extLst>
              <a:ext uri="{FF2B5EF4-FFF2-40B4-BE49-F238E27FC236}">
                <a16:creationId xmlns:a16="http://schemas.microsoft.com/office/drawing/2014/main" id="{B14DA152-CD32-6A4E-964A-D9723313068F}"/>
              </a:ext>
            </a:extLst>
          </p:cNvPr>
          <p:cNvSpPr>
            <a:spLocks noGrp="1"/>
          </p:cNvSpPr>
          <p:nvPr>
            <p:ph type="pic"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8" name="Chart Placeholder 9">
            <a:extLst>
              <a:ext uri="{FF2B5EF4-FFF2-40B4-BE49-F238E27FC236}">
                <a16:creationId xmlns:a16="http://schemas.microsoft.com/office/drawing/2014/main" id="{09D1128D-7539-7542-846F-11EEEA55DCB5}"/>
              </a:ext>
            </a:extLst>
          </p:cNvPr>
          <p:cNvSpPr>
            <a:spLocks noGrp="1"/>
          </p:cNvSpPr>
          <p:nvPr>
            <p:ph type="chart" sz="quarter" idx="16" hasCustomPrompt="1"/>
          </p:nvPr>
        </p:nvSpPr>
        <p:spPr>
          <a:xfrm>
            <a:off x="344489" y="1547812"/>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a:p>
            <a:endParaRPr lang="en-GB" dirty="0"/>
          </a:p>
        </p:txBody>
      </p:sp>
    </p:spTree>
    <p:extLst>
      <p:ext uri="{BB962C8B-B14F-4D97-AF65-F5344CB8AC3E}">
        <p14:creationId xmlns:p14="http://schemas.microsoft.com/office/powerpoint/2010/main" val="383367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s - text/image/chart">
    <p:spTree>
      <p:nvGrpSpPr>
        <p:cNvPr id="1" name=""/>
        <p:cNvGrpSpPr/>
        <p:nvPr/>
      </p:nvGrpSpPr>
      <p:grpSpPr>
        <a:xfrm>
          <a:off x="0" y="0"/>
          <a:ext cx="0" cy="0"/>
          <a:chOff x="0" y="0"/>
          <a:chExt cx="0" cy="0"/>
        </a:xfrm>
      </p:grpSpPr>
      <p:sp>
        <p:nvSpPr>
          <p:cNvPr id="12" name="Text Placeholder 13"/>
          <p:cNvSpPr>
            <a:spLocks noGrp="1"/>
          </p:cNvSpPr>
          <p:nvPr>
            <p:ph type="body" sz="quarter" idx="12" hasCustomPrompt="1"/>
          </p:nvPr>
        </p:nvSpPr>
        <p:spPr>
          <a:xfrm>
            <a:off x="344488" y="1547814"/>
            <a:ext cx="5610836" cy="1897752"/>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10" name="Chart Placeholder 9"/>
          <p:cNvSpPr>
            <a:spLocks noGrp="1"/>
          </p:cNvSpPr>
          <p:nvPr>
            <p:ph type="chart" sz="quarter" idx="16" hasCustomPrompt="1"/>
          </p:nvPr>
        </p:nvSpPr>
        <p:spPr>
          <a:xfrm>
            <a:off x="335259" y="3678148"/>
            <a:ext cx="5620065" cy="2414012"/>
          </a:xfrm>
          <a:prstGeom prst="rect">
            <a:avLst/>
          </a:prstGeom>
        </p:spPr>
        <p:txBody>
          <a:bodyPr/>
          <a:lstStyle>
            <a:lvl1pPr marL="0" indent="0">
              <a:buNone/>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p:txBody>
      </p:sp>
      <p:sp>
        <p:nvSpPr>
          <p:cNvPr id="6" name="Picture Placeholder 14"/>
          <p:cNvSpPr>
            <a:spLocks noGrp="1"/>
          </p:cNvSpPr>
          <p:nvPr>
            <p:ph type="pic"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8" name="Text Placeholder 7">
            <a:extLst>
              <a:ext uri="{FF2B5EF4-FFF2-40B4-BE49-F238E27FC236}">
                <a16:creationId xmlns:a16="http://schemas.microsoft.com/office/drawing/2014/main" id="{9C544B17-F8E0-1B4F-8589-D03BD21D0631}"/>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225139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slides - text &amp; chart">
    <p:spTree>
      <p:nvGrpSpPr>
        <p:cNvPr id="1" name=""/>
        <p:cNvGrpSpPr/>
        <p:nvPr/>
      </p:nvGrpSpPr>
      <p:grpSpPr>
        <a:xfrm>
          <a:off x="0" y="0"/>
          <a:ext cx="0" cy="0"/>
          <a:chOff x="0" y="0"/>
          <a:chExt cx="0" cy="0"/>
        </a:xfrm>
      </p:grpSpPr>
      <p:sp>
        <p:nvSpPr>
          <p:cNvPr id="10" name="Chart Placeholder 9"/>
          <p:cNvSpPr>
            <a:spLocks noGrp="1"/>
          </p:cNvSpPr>
          <p:nvPr>
            <p:ph type="chart" sz="quarter" idx="15" hasCustomPrompt="1"/>
          </p:nvPr>
        </p:nvSpPr>
        <p:spPr>
          <a:xfrm>
            <a:off x="6255024" y="1547813"/>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a:p>
            <a:endParaRPr lang="en-GB" dirty="0"/>
          </a:p>
        </p:txBody>
      </p:sp>
      <p:sp>
        <p:nvSpPr>
          <p:cNvPr id="5" name="Text Placeholder 13"/>
          <p:cNvSpPr>
            <a:spLocks noGrp="1"/>
          </p:cNvSpPr>
          <p:nvPr>
            <p:ph type="body" sz="quarter" idx="12" hasCustomPrompt="1"/>
          </p:nvPr>
        </p:nvSpPr>
        <p:spPr>
          <a:xfrm>
            <a:off x="344488" y="1547813"/>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7" name="Text Placeholder 7">
            <a:extLst>
              <a:ext uri="{FF2B5EF4-FFF2-40B4-BE49-F238E27FC236}">
                <a16:creationId xmlns:a16="http://schemas.microsoft.com/office/drawing/2014/main" id="{72C72A5E-1049-EF4E-B801-8DA9C75BECF2}"/>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36612058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slides - chart">
    <p:spTree>
      <p:nvGrpSpPr>
        <p:cNvPr id="1" name=""/>
        <p:cNvGrpSpPr/>
        <p:nvPr/>
      </p:nvGrpSpPr>
      <p:grpSpPr>
        <a:xfrm>
          <a:off x="0" y="0"/>
          <a:ext cx="0" cy="0"/>
          <a:chOff x="0" y="0"/>
          <a:chExt cx="0" cy="0"/>
        </a:xfrm>
      </p:grpSpPr>
      <p:sp>
        <p:nvSpPr>
          <p:cNvPr id="10" name="Chart Placeholder 9"/>
          <p:cNvSpPr>
            <a:spLocks noGrp="1"/>
          </p:cNvSpPr>
          <p:nvPr>
            <p:ph type="chart" sz="quarter" idx="15" hasCustomPrompt="1"/>
          </p:nvPr>
        </p:nvSpPr>
        <p:spPr>
          <a:xfrm>
            <a:off x="344488" y="1547813"/>
            <a:ext cx="11503024" cy="4536464"/>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baseline="0">
                <a:latin typeface="Arial" panose="020B0604020202020204" pitchFamily="34" charset="0"/>
                <a:cs typeface="Arial" panose="020B0604020202020204" pitchFamily="34" charset="0"/>
              </a:defRPr>
            </a:lvl1pPr>
          </a:lstStyle>
          <a:p>
            <a:r>
              <a:rPr lang="en-GB" dirty="0"/>
              <a:t>Insert chart</a:t>
            </a:r>
          </a:p>
        </p:txBody>
      </p:sp>
      <p:sp>
        <p:nvSpPr>
          <p:cNvPr id="5" name="Text Placeholder 7">
            <a:extLst>
              <a:ext uri="{FF2B5EF4-FFF2-40B4-BE49-F238E27FC236}">
                <a16:creationId xmlns:a16="http://schemas.microsoft.com/office/drawing/2014/main" id="{006CA2C8-ECD8-E647-B92F-23DA668A7526}"/>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187845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slides - table">
    <p:spTree>
      <p:nvGrpSpPr>
        <p:cNvPr id="1" name=""/>
        <p:cNvGrpSpPr/>
        <p:nvPr/>
      </p:nvGrpSpPr>
      <p:grpSpPr>
        <a:xfrm>
          <a:off x="0" y="0"/>
          <a:ext cx="0" cy="0"/>
          <a:chOff x="0" y="0"/>
          <a:chExt cx="0" cy="0"/>
        </a:xfrm>
      </p:grpSpPr>
      <p:sp>
        <p:nvSpPr>
          <p:cNvPr id="3" name="Table Placeholder 2"/>
          <p:cNvSpPr>
            <a:spLocks noGrp="1"/>
          </p:cNvSpPr>
          <p:nvPr>
            <p:ph type="tbl" sz="quarter" idx="15" hasCustomPrompt="1"/>
          </p:nvPr>
        </p:nvSpPr>
        <p:spPr>
          <a:xfrm>
            <a:off x="344488" y="1547812"/>
            <a:ext cx="11503025"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table</a:t>
            </a:r>
            <a:endParaRPr lang="en-GB" dirty="0"/>
          </a:p>
        </p:txBody>
      </p:sp>
      <p:sp>
        <p:nvSpPr>
          <p:cNvPr id="6" name="Text Placeholder 7">
            <a:extLst>
              <a:ext uri="{FF2B5EF4-FFF2-40B4-BE49-F238E27FC236}">
                <a16:creationId xmlns:a16="http://schemas.microsoft.com/office/drawing/2014/main" id="{95D237F5-1CE1-4C43-A96B-FF44E8BD2ED9}"/>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392014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slides - media">
    <p:spTree>
      <p:nvGrpSpPr>
        <p:cNvPr id="1" name=""/>
        <p:cNvGrpSpPr/>
        <p:nvPr/>
      </p:nvGrpSpPr>
      <p:grpSpPr>
        <a:xfrm>
          <a:off x="0" y="0"/>
          <a:ext cx="0" cy="0"/>
          <a:chOff x="0" y="0"/>
          <a:chExt cx="0" cy="0"/>
        </a:xfrm>
      </p:grpSpPr>
      <p:sp>
        <p:nvSpPr>
          <p:cNvPr id="4" name="Media Placeholder 3"/>
          <p:cNvSpPr>
            <a:spLocks noGrp="1"/>
          </p:cNvSpPr>
          <p:nvPr>
            <p:ph type="media" sz="quarter" idx="15" hasCustomPrompt="1"/>
          </p:nvPr>
        </p:nvSpPr>
        <p:spPr>
          <a:xfrm>
            <a:off x="352829" y="1547813"/>
            <a:ext cx="11494683"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r>
              <a:rPr lang="en-GB" sz="2800" dirty="0"/>
              <a:t>Insert media</a:t>
            </a:r>
            <a:endParaRPr lang="en-GB" dirty="0"/>
          </a:p>
        </p:txBody>
      </p:sp>
      <p:sp>
        <p:nvSpPr>
          <p:cNvPr id="7" name="Text Placeholder 7">
            <a:extLst>
              <a:ext uri="{FF2B5EF4-FFF2-40B4-BE49-F238E27FC236}">
                <a16:creationId xmlns:a16="http://schemas.microsoft.com/office/drawing/2014/main" id="{BA7A7174-CB1F-1F4A-9581-79AC481CE1D2}"/>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541518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Medium Pentagon Left">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gradFill>
            <a:gsLst>
              <a:gs pos="0">
                <a:schemeClr val="accent2"/>
              </a:gs>
              <a:gs pos="100000">
                <a:srgbClr val="0036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descr="A picture containing card, stationary&#10;&#10;Description automatically generated">
            <a:extLst>
              <a:ext uri="{FF2B5EF4-FFF2-40B4-BE49-F238E27FC236}">
                <a16:creationId xmlns:a16="http://schemas.microsoft.com/office/drawing/2014/main" id="{2F7626C2-97D3-954D-8EF8-2EC5C7B6CFFE}"/>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l="-2744" t="-381" r="-1" b="670"/>
          <a:stretch/>
        </p:blipFill>
        <p:spPr>
          <a:xfrm>
            <a:off x="-401069" y="491666"/>
            <a:ext cx="6053351" cy="5874667"/>
          </a:xfrm>
          <a:prstGeom prst="rect">
            <a:avLst/>
          </a:prstGeom>
        </p:spPr>
      </p:pic>
      <p:sp>
        <p:nvSpPr>
          <p:cNvPr id="8" name="Text Placeholder 7"/>
          <p:cNvSpPr>
            <a:spLocks noGrp="1"/>
          </p:cNvSpPr>
          <p:nvPr>
            <p:ph type="body" sz="quarter" idx="10" hasCustomPrompt="1"/>
          </p:nvPr>
        </p:nvSpPr>
        <p:spPr>
          <a:xfrm>
            <a:off x="6215584" y="3276356"/>
            <a:ext cx="4201588" cy="764701"/>
          </a:xfrm>
          <a:prstGeom prst="rect">
            <a:avLst/>
          </a:prstGeom>
        </p:spPr>
        <p:txBody>
          <a:bodyPr lIns="0" tIns="0" rIns="0" bIns="0"/>
          <a:lstStyle>
            <a:lvl1pPr marL="0" indent="0">
              <a:buNone/>
              <a:defRPr sz="4000" baseline="0">
                <a:solidFill>
                  <a:schemeClr val="bg1"/>
                </a:solidFill>
                <a:latin typeface="Arial" panose="020B0604020202020204" pitchFamily="34" charset="0"/>
                <a:cs typeface="Arial" panose="020B0604020202020204" pitchFamily="34" charset="0"/>
              </a:defRPr>
            </a:lvl1pPr>
          </a:lstStyle>
          <a:p>
            <a:pPr lvl="0"/>
            <a:r>
              <a:rPr lang="en-GB" dirty="0"/>
              <a:t>Presentation title</a:t>
            </a:r>
          </a:p>
        </p:txBody>
      </p:sp>
      <p:pic>
        <p:nvPicPr>
          <p:cNvPr id="9" name="Picture 8">
            <a:extLst>
              <a:ext uri="{FF2B5EF4-FFF2-40B4-BE49-F238E27FC236}">
                <a16:creationId xmlns:a16="http://schemas.microsoft.com/office/drawing/2014/main" id="{431E11F1-2CB8-E941-9B3C-1D54C419F2AF}"/>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9303721" y="268323"/>
            <a:ext cx="2542558" cy="955793"/>
          </a:xfrm>
          <a:prstGeom prst="rect">
            <a:avLst/>
          </a:prstGeom>
        </p:spPr>
      </p:pic>
    </p:spTree>
    <p:extLst>
      <p:ext uri="{BB962C8B-B14F-4D97-AF65-F5344CB8AC3E}">
        <p14:creationId xmlns:p14="http://schemas.microsoft.com/office/powerpoint/2010/main" val="2297824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3-Small Pentagon Left">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gradFill>
            <a:gsLst>
              <a:gs pos="0">
                <a:schemeClr val="accent2"/>
              </a:gs>
              <a:gs pos="100000">
                <a:srgbClr val="0036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a:extLst>
              <a:ext uri="{FF2B5EF4-FFF2-40B4-BE49-F238E27FC236}">
                <a16:creationId xmlns:a16="http://schemas.microsoft.com/office/drawing/2014/main" id="{431E11F1-2CB8-E941-9B3C-1D54C419F2A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303721" y="268323"/>
            <a:ext cx="2542558" cy="955793"/>
          </a:xfrm>
          <a:prstGeom prst="rect">
            <a:avLst/>
          </a:prstGeom>
        </p:spPr>
      </p:pic>
      <p:pic>
        <p:nvPicPr>
          <p:cNvPr id="10" name="Picture 9" descr="A picture containing card, stationary&#10;&#10;Description automatically generated">
            <a:extLst>
              <a:ext uri="{FF2B5EF4-FFF2-40B4-BE49-F238E27FC236}">
                <a16:creationId xmlns:a16="http://schemas.microsoft.com/office/drawing/2014/main" id="{528701B6-ED9E-214A-BF53-11DAB8F6D5C5}"/>
              </a:ext>
            </a:extLst>
          </p:cNvPr>
          <p:cNvPicPr>
            <a:picLocks noChangeAspect="1"/>
          </p:cNvPicPr>
          <p:nvPr userDrawn="1"/>
        </p:nvPicPr>
        <p:blipFill rotWithShape="1">
          <a:blip r:embed="rId3" cstate="print">
            <a:alphaModFix/>
            <a:extLst>
              <a:ext uri="{28A0092B-C50C-407E-A947-70E740481C1C}">
                <a14:useLocalDpi xmlns:a14="http://schemas.microsoft.com/office/drawing/2010/main" val="0"/>
              </a:ext>
            </a:extLst>
          </a:blip>
          <a:srcRect l="-2744" t="-381" r="-1" b="670"/>
          <a:stretch/>
        </p:blipFill>
        <p:spPr>
          <a:xfrm>
            <a:off x="1113274" y="1097999"/>
            <a:ext cx="4803798" cy="4661999"/>
          </a:xfrm>
          <a:prstGeom prst="rect">
            <a:avLst/>
          </a:prstGeom>
        </p:spPr>
      </p:pic>
      <p:sp>
        <p:nvSpPr>
          <p:cNvPr id="16" name="Text Placeholder 7">
            <a:extLst>
              <a:ext uri="{FF2B5EF4-FFF2-40B4-BE49-F238E27FC236}">
                <a16:creationId xmlns:a16="http://schemas.microsoft.com/office/drawing/2014/main" id="{8C2C97C7-BB35-BD47-B5F7-7431306DAAF4}"/>
              </a:ext>
            </a:extLst>
          </p:cNvPr>
          <p:cNvSpPr>
            <a:spLocks noGrp="1"/>
          </p:cNvSpPr>
          <p:nvPr>
            <p:ph type="body" sz="quarter" idx="10" hasCustomPrompt="1"/>
          </p:nvPr>
        </p:nvSpPr>
        <p:spPr>
          <a:xfrm>
            <a:off x="6215584" y="3276356"/>
            <a:ext cx="4201588" cy="764701"/>
          </a:xfrm>
          <a:prstGeom prst="rect">
            <a:avLst/>
          </a:prstGeom>
        </p:spPr>
        <p:txBody>
          <a:bodyPr lIns="0" tIns="0" rIns="0" bIns="0"/>
          <a:lstStyle>
            <a:lvl1pPr marL="0" indent="0">
              <a:buNone/>
              <a:defRPr sz="4000" baseline="0">
                <a:solidFill>
                  <a:schemeClr val="bg1"/>
                </a:solidFill>
                <a:latin typeface="Arial" panose="020B0604020202020204" pitchFamily="34" charset="0"/>
                <a:cs typeface="Arial" panose="020B0604020202020204" pitchFamily="34" charset="0"/>
              </a:defRPr>
            </a:lvl1pPr>
          </a:lstStyle>
          <a:p>
            <a:pPr lvl="0"/>
            <a:r>
              <a:rPr lang="en-GB" dirty="0"/>
              <a:t>Presentation title</a:t>
            </a:r>
          </a:p>
        </p:txBody>
      </p:sp>
    </p:spTree>
    <p:extLst>
      <p:ext uri="{BB962C8B-B14F-4D97-AF65-F5344CB8AC3E}">
        <p14:creationId xmlns:p14="http://schemas.microsoft.com/office/powerpoint/2010/main" val="2983891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or title with image on left">
    <p:spTree>
      <p:nvGrpSpPr>
        <p:cNvPr id="1" name=""/>
        <p:cNvGrpSpPr/>
        <p:nvPr/>
      </p:nvGrpSpPr>
      <p:grpSpPr>
        <a:xfrm>
          <a:off x="0" y="0"/>
          <a:ext cx="0" cy="0"/>
          <a:chOff x="0" y="0"/>
          <a:chExt cx="0" cy="0"/>
        </a:xfrm>
      </p:grpSpPr>
      <p:sp>
        <p:nvSpPr>
          <p:cNvPr id="13" name="Rectangle 12"/>
          <p:cNvSpPr/>
          <p:nvPr userDrawn="1"/>
        </p:nvSpPr>
        <p:spPr>
          <a:xfrm>
            <a:off x="5971309" y="-18000"/>
            <a:ext cx="6220691" cy="6876000"/>
          </a:xfrm>
          <a:prstGeom prst="rect">
            <a:avLst/>
          </a:prstGeom>
          <a:gradFill>
            <a:gsLst>
              <a:gs pos="0">
                <a:schemeClr val="accent2"/>
              </a:gs>
              <a:gs pos="100000">
                <a:srgbClr val="0036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16">
            <a:extLst>
              <a:ext uri="{FF2B5EF4-FFF2-40B4-BE49-F238E27FC236}">
                <a16:creationId xmlns:a16="http://schemas.microsoft.com/office/drawing/2014/main" id="{047A0745-0A5C-404E-BF62-A3FBFDEE36D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303721" y="268323"/>
            <a:ext cx="2542558" cy="955793"/>
          </a:xfrm>
          <a:prstGeom prst="rect">
            <a:avLst/>
          </a:prstGeom>
        </p:spPr>
      </p:pic>
      <p:sp>
        <p:nvSpPr>
          <p:cNvPr id="18" name="Picture Placeholder 11">
            <a:extLst>
              <a:ext uri="{FF2B5EF4-FFF2-40B4-BE49-F238E27FC236}">
                <a16:creationId xmlns:a16="http://schemas.microsoft.com/office/drawing/2014/main" id="{F55DD1E0-0A7C-E94B-9888-630C09C7BD5B}"/>
              </a:ext>
            </a:extLst>
          </p:cNvPr>
          <p:cNvSpPr>
            <a:spLocks noGrp="1"/>
          </p:cNvSpPr>
          <p:nvPr>
            <p:ph type="pic" sz="quarter" idx="13" hasCustomPrompt="1"/>
          </p:nvPr>
        </p:nvSpPr>
        <p:spPr>
          <a:xfrm>
            <a:off x="0" y="18000"/>
            <a:ext cx="5971309" cy="6840000"/>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r>
              <a:rPr lang="en-GB" sz="2800" dirty="0"/>
              <a:t>Insert image</a:t>
            </a:r>
            <a:endParaRPr lang="en-GB" dirty="0"/>
          </a:p>
        </p:txBody>
      </p:sp>
      <p:sp>
        <p:nvSpPr>
          <p:cNvPr id="10" name="Text Placeholder 7">
            <a:extLst>
              <a:ext uri="{FF2B5EF4-FFF2-40B4-BE49-F238E27FC236}">
                <a16:creationId xmlns:a16="http://schemas.microsoft.com/office/drawing/2014/main" id="{BD036CC6-2C87-7B4E-9594-07CDBA003C6E}"/>
              </a:ext>
            </a:extLst>
          </p:cNvPr>
          <p:cNvSpPr>
            <a:spLocks noGrp="1"/>
          </p:cNvSpPr>
          <p:nvPr>
            <p:ph type="body" sz="quarter" idx="10" hasCustomPrompt="1"/>
          </p:nvPr>
        </p:nvSpPr>
        <p:spPr>
          <a:xfrm>
            <a:off x="6909213" y="2424774"/>
            <a:ext cx="4344882" cy="2773371"/>
          </a:xfrm>
          <a:prstGeom prst="rect">
            <a:avLst/>
          </a:prstGeom>
        </p:spPr>
        <p:txBody>
          <a:bodyPr lIns="0" tIns="0" rIns="0" bIns="0"/>
          <a:lstStyle>
            <a:lvl1pPr marL="0" indent="0">
              <a:buNone/>
              <a:defRPr sz="4000" baseline="0">
                <a:solidFill>
                  <a:schemeClr val="bg1"/>
                </a:solidFill>
                <a:latin typeface="Arial" panose="020B0604020202020204" pitchFamily="34" charset="0"/>
                <a:cs typeface="Arial" panose="020B0604020202020204" pitchFamily="34" charset="0"/>
              </a:defRPr>
            </a:lvl1pPr>
          </a:lstStyle>
          <a:p>
            <a:pPr lvl="0"/>
            <a:r>
              <a:rPr lang="en-GB" dirty="0"/>
              <a:t>Sub title, contents</a:t>
            </a:r>
          </a:p>
        </p:txBody>
      </p:sp>
      <p:pic>
        <p:nvPicPr>
          <p:cNvPr id="12" name="Picture 11" descr="A picture containing card, stationary&#10;&#10;Description automatically generated">
            <a:extLst>
              <a:ext uri="{FF2B5EF4-FFF2-40B4-BE49-F238E27FC236}">
                <a16:creationId xmlns:a16="http://schemas.microsoft.com/office/drawing/2014/main" id="{FCB7D92F-99C3-7C4D-BB0E-C328FB7AD0B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7865" b="21007"/>
          <a:stretch/>
        </p:blipFill>
        <p:spPr>
          <a:xfrm flipH="1">
            <a:off x="8469996" y="3666891"/>
            <a:ext cx="3722004" cy="3191110"/>
          </a:xfrm>
          <a:prstGeom prst="rect">
            <a:avLst/>
          </a:prstGeom>
        </p:spPr>
      </p:pic>
    </p:spTree>
    <p:extLst>
      <p:ext uri="{BB962C8B-B14F-4D97-AF65-F5344CB8AC3E}">
        <p14:creationId xmlns:p14="http://schemas.microsoft.com/office/powerpoint/2010/main" val="1433668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s - blank">
    <p:spTree>
      <p:nvGrpSpPr>
        <p:cNvPr id="1" name=""/>
        <p:cNvGrpSpPr/>
        <p:nvPr/>
      </p:nvGrpSpPr>
      <p:grpSpPr>
        <a:xfrm>
          <a:off x="0" y="0"/>
          <a:ext cx="0" cy="0"/>
          <a:chOff x="0" y="0"/>
          <a:chExt cx="0" cy="0"/>
        </a:xfrm>
      </p:grpSpPr>
      <p:sp>
        <p:nvSpPr>
          <p:cNvPr id="4" name="Text Placeholder 7">
            <a:extLst>
              <a:ext uri="{FF2B5EF4-FFF2-40B4-BE49-F238E27FC236}">
                <a16:creationId xmlns:a16="http://schemas.microsoft.com/office/drawing/2014/main" id="{DC3E9DF6-138C-D846-9B67-3E84344188BF}"/>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172098133"/>
      </p:ext>
    </p:extLst>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ntent slides - blank 3">
    <p:spTree>
      <p:nvGrpSpPr>
        <p:cNvPr id="1" name=""/>
        <p:cNvGrpSpPr/>
        <p:nvPr/>
      </p:nvGrpSpPr>
      <p:grpSpPr>
        <a:xfrm>
          <a:off x="0" y="0"/>
          <a:ext cx="0" cy="0"/>
          <a:chOff x="0" y="0"/>
          <a:chExt cx="0" cy="0"/>
        </a:xfrm>
      </p:grpSpPr>
      <p:sp>
        <p:nvSpPr>
          <p:cNvPr id="7" name="Text Placeholder 7">
            <a:extLst>
              <a:ext uri="{FF2B5EF4-FFF2-40B4-BE49-F238E27FC236}">
                <a16:creationId xmlns:a16="http://schemas.microsoft.com/office/drawing/2014/main" id="{3F2BB2EB-4A32-C943-B0FC-D761A86F8A6B}"/>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3285390322"/>
      </p:ext>
    </p:extLst>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slides - text only">
    <p:spTree>
      <p:nvGrpSpPr>
        <p:cNvPr id="1" name=""/>
        <p:cNvGrpSpPr/>
        <p:nvPr/>
      </p:nvGrpSpPr>
      <p:grpSpPr>
        <a:xfrm>
          <a:off x="0" y="0"/>
          <a:ext cx="0" cy="0"/>
          <a:chOff x="0" y="0"/>
          <a:chExt cx="0" cy="0"/>
        </a:xfrm>
      </p:grpSpPr>
      <p:sp>
        <p:nvSpPr>
          <p:cNvPr id="3" name="Text Placeholder 13"/>
          <p:cNvSpPr>
            <a:spLocks noGrp="1"/>
          </p:cNvSpPr>
          <p:nvPr>
            <p:ph type="body" sz="quarter" idx="12" hasCustomPrompt="1"/>
          </p:nvPr>
        </p:nvSpPr>
        <p:spPr>
          <a:xfrm>
            <a:off x="344487" y="1547813"/>
            <a:ext cx="11525249"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6" name="Text Placeholder 7">
            <a:extLst>
              <a:ext uri="{FF2B5EF4-FFF2-40B4-BE49-F238E27FC236}">
                <a16:creationId xmlns:a16="http://schemas.microsoft.com/office/drawing/2014/main" id="{9D9E0AF5-0DF8-6E4E-8D83-C8951539C60C}"/>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3696246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slides - 2 column text">
    <p:spTree>
      <p:nvGrpSpPr>
        <p:cNvPr id="1" name=""/>
        <p:cNvGrpSpPr/>
        <p:nvPr/>
      </p:nvGrpSpPr>
      <p:grpSpPr>
        <a:xfrm>
          <a:off x="0" y="0"/>
          <a:ext cx="0" cy="0"/>
          <a:chOff x="0" y="0"/>
          <a:chExt cx="0" cy="0"/>
        </a:xfrm>
      </p:grpSpPr>
      <p:sp>
        <p:nvSpPr>
          <p:cNvPr id="14" name="Text Placeholder 13"/>
          <p:cNvSpPr>
            <a:spLocks noGrp="1"/>
          </p:cNvSpPr>
          <p:nvPr>
            <p:ph type="body" sz="quarter" idx="12" hasCustomPrompt="1"/>
          </p:nvPr>
        </p:nvSpPr>
        <p:spPr>
          <a:xfrm>
            <a:off x="344488" y="1547813"/>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19" name="Text Placeholder 13"/>
          <p:cNvSpPr>
            <a:spLocks noGrp="1"/>
          </p:cNvSpPr>
          <p:nvPr>
            <p:ph type="body" sz="quarter" idx="15" hasCustomPrompt="1"/>
          </p:nvPr>
        </p:nvSpPr>
        <p:spPr>
          <a:xfrm>
            <a:off x="6255024" y="1559902"/>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6" name="Text Placeholder 7">
            <a:extLst>
              <a:ext uri="{FF2B5EF4-FFF2-40B4-BE49-F238E27FC236}">
                <a16:creationId xmlns:a16="http://schemas.microsoft.com/office/drawing/2014/main" id="{3D1687DE-6F0B-1A43-9FB7-49F39B622E28}"/>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1748156696"/>
      </p:ext>
    </p:extLst>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s - 2 column content">
    <p:spTree>
      <p:nvGrpSpPr>
        <p:cNvPr id="1" name=""/>
        <p:cNvGrpSpPr/>
        <p:nvPr/>
      </p:nvGrpSpPr>
      <p:grpSpPr>
        <a:xfrm>
          <a:off x="0" y="0"/>
          <a:ext cx="0" cy="0"/>
          <a:chOff x="0" y="0"/>
          <a:chExt cx="0" cy="0"/>
        </a:xfrm>
      </p:grpSpPr>
      <p:sp>
        <p:nvSpPr>
          <p:cNvPr id="5" name="Content Placeholder 4"/>
          <p:cNvSpPr>
            <a:spLocks noGrp="1"/>
          </p:cNvSpPr>
          <p:nvPr>
            <p:ph sz="quarter" idx="16" hasCustomPrompt="1"/>
          </p:nvPr>
        </p:nvSpPr>
        <p:spPr>
          <a:xfrm>
            <a:off x="348511" y="1559903"/>
            <a:ext cx="5610225" cy="4536098"/>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Insert content here</a:t>
            </a:r>
          </a:p>
        </p:txBody>
      </p:sp>
      <p:sp>
        <p:nvSpPr>
          <p:cNvPr id="12" name="Content Placeholder 4"/>
          <p:cNvSpPr>
            <a:spLocks noGrp="1"/>
          </p:cNvSpPr>
          <p:nvPr>
            <p:ph sz="quarter" idx="17" hasCustomPrompt="1"/>
          </p:nvPr>
        </p:nvSpPr>
        <p:spPr>
          <a:xfrm>
            <a:off x="6255024" y="1543974"/>
            <a:ext cx="5610225" cy="4536098"/>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Insert content here</a:t>
            </a:r>
          </a:p>
        </p:txBody>
      </p:sp>
      <p:sp>
        <p:nvSpPr>
          <p:cNvPr id="7" name="Text Placeholder 7">
            <a:extLst>
              <a:ext uri="{FF2B5EF4-FFF2-40B4-BE49-F238E27FC236}">
                <a16:creationId xmlns:a16="http://schemas.microsoft.com/office/drawing/2014/main" id="{48EDB123-F881-1B4B-B095-5CCA634CACD4}"/>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4180825718"/>
      </p:ext>
    </p:extLst>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image" Target="../media/image4.png"/><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5556105"/>
      </p:ext>
    </p:extLst>
  </p:cSld>
  <p:clrMap bg1="lt1" tx1="dk1" bg2="lt2" tx2="dk2" accent1="accent1" accent2="accent2" accent3="accent3" accent4="accent4" accent5="accent5" accent6="accent6" hlink="hlink" folHlink="folHlink"/>
  <p:sldLayoutIdLst>
    <p:sldLayoutId id="2147483744" r:id="rId1"/>
    <p:sldLayoutId id="2147483817" r:id="rId2"/>
    <p:sldLayoutId id="2147483815" r:id="rId3"/>
    <p:sldLayoutId id="2147483741" r:id="rId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Picture 11" descr="A picture containing card, stationary&#10;&#10;Description automatically generated">
            <a:extLst>
              <a:ext uri="{FF2B5EF4-FFF2-40B4-BE49-F238E27FC236}">
                <a16:creationId xmlns:a16="http://schemas.microsoft.com/office/drawing/2014/main" id="{DDA2D404-40A1-7A40-B351-0B9FBA94ACDF}"/>
              </a:ext>
            </a:extLst>
          </p:cNvPr>
          <p:cNvPicPr>
            <a:picLocks noChangeAspect="1"/>
          </p:cNvPicPr>
          <p:nvPr userDrawn="1"/>
        </p:nvPicPr>
        <p:blipFill rotWithShape="1">
          <a:blip r:embed="rId14">
            <a:alphaModFix amt="8000"/>
            <a:extLst>
              <a:ext uri="{28A0092B-C50C-407E-A947-70E740481C1C}">
                <a14:useLocalDpi xmlns:a14="http://schemas.microsoft.com/office/drawing/2010/main" val="0"/>
              </a:ext>
            </a:extLst>
          </a:blip>
          <a:srcRect l="11653" t="17440" r="-7" b="17440"/>
          <a:stretch/>
        </p:blipFill>
        <p:spPr>
          <a:xfrm>
            <a:off x="1" y="0"/>
            <a:ext cx="9303720" cy="6858000"/>
          </a:xfrm>
          <a:prstGeom prst="rect">
            <a:avLst/>
          </a:prstGeom>
        </p:spPr>
      </p:pic>
      <p:pic>
        <p:nvPicPr>
          <p:cNvPr id="6" name="Picture 5">
            <a:extLst>
              <a:ext uri="{FF2B5EF4-FFF2-40B4-BE49-F238E27FC236}">
                <a16:creationId xmlns:a16="http://schemas.microsoft.com/office/drawing/2014/main" id="{354AD3A2-8947-3044-BBA9-96B24B6B181C}"/>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p:blipFill>
        <p:spPr>
          <a:xfrm>
            <a:off x="9303720" y="268323"/>
            <a:ext cx="2542561" cy="955793"/>
          </a:xfrm>
          <a:prstGeom prst="rect">
            <a:avLst/>
          </a:prstGeom>
        </p:spPr>
      </p:pic>
      <p:cxnSp>
        <p:nvCxnSpPr>
          <p:cNvPr id="9" name="Straight Connector 8">
            <a:extLst>
              <a:ext uri="{FF2B5EF4-FFF2-40B4-BE49-F238E27FC236}">
                <a16:creationId xmlns:a16="http://schemas.microsoft.com/office/drawing/2014/main" id="{4C689CD8-B00E-7C4C-B103-73B78EC71DCF}"/>
              </a:ext>
            </a:extLst>
          </p:cNvPr>
          <p:cNvCxnSpPr/>
          <p:nvPr userDrawn="1"/>
        </p:nvCxnSpPr>
        <p:spPr>
          <a:xfrm flipV="1">
            <a:off x="334537" y="6436285"/>
            <a:ext cx="11546452" cy="11151"/>
          </a:xfrm>
          <a:prstGeom prst="line">
            <a:avLst/>
          </a:prstGeom>
          <a:ln w="15875">
            <a:solidFill>
              <a:srgbClr val="878787"/>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0818626E-233D-3D42-88F5-DA795E3EF3D7}"/>
              </a:ext>
            </a:extLst>
          </p:cNvPr>
          <p:cNvSpPr txBox="1"/>
          <p:nvPr userDrawn="1"/>
        </p:nvSpPr>
        <p:spPr>
          <a:xfrm>
            <a:off x="334537" y="6491815"/>
            <a:ext cx="2491790" cy="261610"/>
          </a:xfrm>
          <a:prstGeom prst="rect">
            <a:avLst/>
          </a:prstGeom>
          <a:noFill/>
        </p:spPr>
        <p:txBody>
          <a:bodyPr wrap="square" lIns="0" rtlCol="0">
            <a:spAutoFit/>
          </a:bodyPr>
          <a:lstStyle/>
          <a:p>
            <a:r>
              <a:rPr lang="en-US" sz="1100" dirty="0">
                <a:solidFill>
                  <a:srgbClr val="005EB8"/>
                </a:solidFill>
                <a:latin typeface="Arial" panose="020B0604020202020204" pitchFamily="34" charset="0"/>
                <a:cs typeface="Arial" panose="020B0604020202020204" pitchFamily="34" charset="0"/>
              </a:rPr>
              <a:t>PPG update May 2021</a:t>
            </a:r>
          </a:p>
        </p:txBody>
      </p:sp>
      <p:sp>
        <p:nvSpPr>
          <p:cNvPr id="13" name="TextBox 12">
            <a:extLst>
              <a:ext uri="{FF2B5EF4-FFF2-40B4-BE49-F238E27FC236}">
                <a16:creationId xmlns:a16="http://schemas.microsoft.com/office/drawing/2014/main" id="{00D73C24-C6DB-D848-B960-81F0A1F1A86C}"/>
              </a:ext>
            </a:extLst>
          </p:cNvPr>
          <p:cNvSpPr txBox="1"/>
          <p:nvPr userDrawn="1"/>
        </p:nvSpPr>
        <p:spPr>
          <a:xfrm>
            <a:off x="11061290" y="6499896"/>
            <a:ext cx="784991" cy="276999"/>
          </a:xfrm>
          <a:prstGeom prst="rect">
            <a:avLst/>
          </a:prstGeom>
          <a:noFill/>
        </p:spPr>
        <p:txBody>
          <a:bodyPr wrap="square" rtlCol="0">
            <a:spAutoFit/>
          </a:bodyPr>
          <a:lstStyle/>
          <a:p>
            <a:pPr algn="r"/>
            <a:fld id="{F9F65A2F-2579-2343-96B0-4F8956871EF5}" type="slidenum">
              <a:rPr lang="en-US" sz="1200" smtClean="0">
                <a:solidFill>
                  <a:srgbClr val="0072C5"/>
                </a:solidFill>
                <a:latin typeface="Arial" panose="020B0604020202020204" pitchFamily="34" charset="0"/>
                <a:cs typeface="Arial" panose="020B0604020202020204" pitchFamily="34" charset="0"/>
              </a:rPr>
              <a:pPr algn="r"/>
              <a:t>‹#›</a:t>
            </a:fld>
            <a:endParaRPr lang="en-US" sz="1200" dirty="0">
              <a:solidFill>
                <a:srgbClr val="0072C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4008437"/>
      </p:ext>
    </p:extLst>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70" r:id="rId7"/>
    <p:sldLayoutId id="2147483850" r:id="rId8"/>
    <p:sldLayoutId id="2147483851" r:id="rId9"/>
    <p:sldLayoutId id="2147483852" r:id="rId10"/>
    <p:sldLayoutId id="2147483853" r:id="rId11"/>
    <p:sldLayoutId id="214748385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18">
          <p15:clr>
            <a:srgbClr val="F26B43"/>
          </p15:clr>
        </p15:guide>
        <p15:guide id="2" orient="horz" pos="119">
          <p15:clr>
            <a:srgbClr val="F26B43"/>
          </p15:clr>
        </p15:guide>
        <p15:guide id="3" orient="horz" pos="45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mailto:Aaishah.Ahmed@haringey.gov.uk" TargetMode="External"/><Relationship Id="rId2" Type="http://schemas.openxmlformats.org/officeDocument/2006/relationships/hyperlink" Target="mailto:cameron@bridgerenewaltrust.org.uk"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4054A78-4A77-F041-A77F-1FCF7ED16631}"/>
              </a:ext>
            </a:extLst>
          </p:cNvPr>
          <p:cNvSpPr>
            <a:spLocks noGrp="1"/>
          </p:cNvSpPr>
          <p:nvPr>
            <p:ph type="body" sz="quarter" idx="10"/>
          </p:nvPr>
        </p:nvSpPr>
        <p:spPr>
          <a:xfrm>
            <a:off x="6295794" y="3196145"/>
            <a:ext cx="5410359" cy="764701"/>
          </a:xfrm>
        </p:spPr>
        <p:txBody>
          <a:bodyPr/>
          <a:lstStyle/>
          <a:p>
            <a:r>
              <a:rPr lang="en-US" dirty="0"/>
              <a:t>PPG update</a:t>
            </a:r>
          </a:p>
          <a:p>
            <a:r>
              <a:rPr lang="en-US" dirty="0"/>
              <a:t>May 2021</a:t>
            </a:r>
          </a:p>
        </p:txBody>
      </p:sp>
    </p:spTree>
    <p:extLst>
      <p:ext uri="{BB962C8B-B14F-4D97-AF65-F5344CB8AC3E}">
        <p14:creationId xmlns:p14="http://schemas.microsoft.com/office/powerpoint/2010/main" val="2066959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22006" y="400476"/>
            <a:ext cx="8872794" cy="493376"/>
          </a:xfrm>
        </p:spPr>
        <p:txBody>
          <a:bodyPr/>
          <a:lstStyle/>
          <a:p>
            <a:r>
              <a:rPr lang="en-GB" dirty="0"/>
              <a:t>80% of most at risk people have been vaccinated</a:t>
            </a:r>
          </a:p>
        </p:txBody>
      </p:sp>
      <p:sp>
        <p:nvSpPr>
          <p:cNvPr id="4" name="TextBox 3"/>
          <p:cNvSpPr txBox="1"/>
          <p:nvPr/>
        </p:nvSpPr>
        <p:spPr>
          <a:xfrm>
            <a:off x="233106" y="1643744"/>
            <a:ext cx="11542645" cy="4801314"/>
          </a:xfrm>
          <a:prstGeom prst="rect">
            <a:avLst/>
          </a:prstGeom>
          <a:noFill/>
        </p:spPr>
        <p:txBody>
          <a:bodyPr wrap="square" rtlCol="0">
            <a:spAutoFit/>
          </a:bodyPr>
          <a:lstStyle/>
          <a:p>
            <a:pPr marL="285750" indent="-285750">
              <a:buFont typeface="Arial" panose="020B0604020202020204" pitchFamily="34" charset="0"/>
              <a:buChar char="•"/>
            </a:pPr>
            <a:r>
              <a:rPr lang="en-GB" dirty="0"/>
              <a:t>Significant mistrust about the </a:t>
            </a:r>
            <a:r>
              <a:rPr lang="en-GB" dirty="0" err="1"/>
              <a:t>covid</a:t>
            </a:r>
            <a:r>
              <a:rPr lang="en-GB" dirty="0"/>
              <a:t> vaccine among some sections of the community.  Royal Society of Public Health survey in December found that three-quarters of those polled would take a COVID-19 vaccine if advised to do so by a doctor, that figure fell to 57% among Black people and those from Asian and ethnic minority backgrounds. The body also said the survey “revealed significantly more hesitancy among lower income groups” </a:t>
            </a:r>
          </a:p>
          <a:p>
            <a:endParaRPr lang="en-GB" dirty="0"/>
          </a:p>
          <a:p>
            <a:pPr marL="285750" indent="-285750">
              <a:buFont typeface="Arial" panose="020B0604020202020204" pitchFamily="34" charset="0"/>
              <a:buChar char="•"/>
            </a:pPr>
            <a:r>
              <a:rPr lang="en-GB" dirty="0"/>
              <a:t>Our actions in response included the deployment of link workers, an outreach campaign including pop-up vaccination sessions, a social media campaign and a volunteer driver network. There have been about 800 volunteer driver journeys.  </a:t>
            </a:r>
            <a:r>
              <a:rPr lang="en-GB" b="1" dirty="0"/>
              <a:t>79.7% of people in the top four risk groups and 64% of the top ten risk groups have been vaccinated in Haringey.  </a:t>
            </a:r>
            <a:r>
              <a:rPr lang="en-GB" dirty="0"/>
              <a:t> We think take-up is higher due to some registered patients being out of the country or inaccurate records.</a:t>
            </a:r>
            <a:endParaRPr lang="en-GB" b="1"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In a sample of food bank users at the Selby Centre last week:</a:t>
            </a:r>
          </a:p>
          <a:p>
            <a:pPr marL="622300" indent="-355600">
              <a:buFont typeface="Arial" panose="020B0604020202020204" pitchFamily="34" charset="0"/>
              <a:buChar char="•"/>
            </a:pPr>
            <a:r>
              <a:rPr lang="en-GB" dirty="0"/>
              <a:t>Of people in 80s (2 asked)  2 had taken vaccine</a:t>
            </a:r>
          </a:p>
          <a:p>
            <a:pPr marL="622300" indent="-355600">
              <a:buFont typeface="Arial" panose="020B0604020202020204" pitchFamily="34" charset="0"/>
              <a:buChar char="•"/>
            </a:pPr>
            <a:r>
              <a:rPr lang="en-GB" dirty="0"/>
              <a:t>Of people in 70s (6 asked) 6 had already taken vaccine</a:t>
            </a:r>
          </a:p>
          <a:p>
            <a:pPr marL="622300" indent="-355600">
              <a:buFont typeface="Arial" panose="020B0604020202020204" pitchFamily="34" charset="0"/>
              <a:buChar char="•"/>
            </a:pPr>
            <a:r>
              <a:rPr lang="en-GB" dirty="0"/>
              <a:t>Of people in 60s (12 asked) 11 had already taken vaccine 1 had not</a:t>
            </a:r>
          </a:p>
          <a:p>
            <a:pPr marL="622300" indent="-355600">
              <a:buFont typeface="Arial" panose="020B0604020202020204" pitchFamily="34" charset="0"/>
              <a:buChar char="•"/>
            </a:pPr>
            <a:r>
              <a:rPr lang="en-GB" dirty="0"/>
              <a:t>Of people in 50s (13 asked) 6 had already taken vaccine 7 had not</a:t>
            </a:r>
          </a:p>
          <a:p>
            <a:pPr marL="622300" indent="-355600">
              <a:buFont typeface="Arial" panose="020B0604020202020204" pitchFamily="34" charset="0"/>
              <a:buChar char="•"/>
            </a:pPr>
            <a:r>
              <a:rPr lang="en-GB" dirty="0"/>
              <a:t>Of people in 40s (32 asked) 18 had already taken vaccine 14 had not</a:t>
            </a:r>
          </a:p>
          <a:p>
            <a:pPr marL="622300" indent="-355600">
              <a:buFont typeface="Arial" panose="020B0604020202020204" pitchFamily="34" charset="0"/>
              <a:buChar char="•"/>
            </a:pPr>
            <a:r>
              <a:rPr lang="en-GB" dirty="0"/>
              <a:t>Of people in 30s (14 asked) 3 had already taken vaccine 11 had not</a:t>
            </a:r>
          </a:p>
        </p:txBody>
      </p:sp>
    </p:spTree>
    <p:extLst>
      <p:ext uri="{BB962C8B-B14F-4D97-AF65-F5344CB8AC3E}">
        <p14:creationId xmlns:p14="http://schemas.microsoft.com/office/powerpoint/2010/main" val="1090759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Most older people have now taken the vaccine</a:t>
            </a:r>
          </a:p>
        </p:txBody>
      </p:sp>
      <p:pic>
        <p:nvPicPr>
          <p:cNvPr id="3" name="Picture 2"/>
          <p:cNvPicPr>
            <a:picLocks noChangeAspect="1"/>
          </p:cNvPicPr>
          <p:nvPr/>
        </p:nvPicPr>
        <p:blipFill>
          <a:blip r:embed="rId2"/>
          <a:stretch>
            <a:fillRect/>
          </a:stretch>
        </p:blipFill>
        <p:spPr>
          <a:xfrm>
            <a:off x="2150387" y="1591344"/>
            <a:ext cx="7107913" cy="4640665"/>
          </a:xfrm>
          <a:prstGeom prst="rect">
            <a:avLst/>
          </a:prstGeom>
        </p:spPr>
      </p:pic>
    </p:spTree>
    <p:extLst>
      <p:ext uri="{BB962C8B-B14F-4D97-AF65-F5344CB8AC3E}">
        <p14:creationId xmlns:p14="http://schemas.microsoft.com/office/powerpoint/2010/main" val="3521573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p:cNvSpPr>
            <a:spLocks noGrp="1"/>
          </p:cNvSpPr>
          <p:nvPr>
            <p:ph type="body" sz="quarter" idx="10"/>
          </p:nvPr>
        </p:nvSpPr>
        <p:spPr>
          <a:xfrm>
            <a:off x="526723" y="318591"/>
            <a:ext cx="8566477" cy="493376"/>
          </a:xfrm>
        </p:spPr>
        <p:txBody>
          <a:bodyPr/>
          <a:lstStyle/>
          <a:p>
            <a:r>
              <a:rPr lang="en-GB" dirty="0"/>
              <a:t>“Wait and See” argument is surely won</a:t>
            </a:r>
          </a:p>
        </p:txBody>
      </p:sp>
      <p:sp>
        <p:nvSpPr>
          <p:cNvPr id="2" name="TextBox 1"/>
          <p:cNvSpPr txBox="1"/>
          <p:nvPr/>
        </p:nvSpPr>
        <p:spPr>
          <a:xfrm>
            <a:off x="526723" y="1952197"/>
            <a:ext cx="11359602" cy="3785652"/>
          </a:xfrm>
          <a:prstGeom prst="rect">
            <a:avLst/>
          </a:prstGeom>
          <a:noFill/>
        </p:spPr>
        <p:txBody>
          <a:bodyPr wrap="square" rtlCol="0">
            <a:spAutoFit/>
          </a:bodyPr>
          <a:lstStyle/>
          <a:p>
            <a:pPr marL="342900" indent="-342900">
              <a:buFont typeface="Arial" panose="020B0604020202020204" pitchFamily="34" charset="0"/>
              <a:buChar char="•"/>
            </a:pPr>
            <a:r>
              <a:rPr lang="en-GB" sz="2400" b="1" dirty="0"/>
              <a:t>‘Wait’- </a:t>
            </a:r>
            <a:r>
              <a:rPr lang="en-GB" sz="2400" dirty="0"/>
              <a:t>128,000 UK deaths. Significant number of people with long-term health damage</a:t>
            </a:r>
          </a:p>
          <a:p>
            <a:pPr marL="342900" indent="-342900">
              <a:buFont typeface="Arial" panose="020B0604020202020204" pitchFamily="34" charset="0"/>
              <a:buChar char="•"/>
            </a:pPr>
            <a:endParaRPr lang="en-GB" sz="2400" b="1" dirty="0"/>
          </a:p>
          <a:p>
            <a:pPr marL="342900" indent="-342900">
              <a:buFont typeface="Arial" panose="020B0604020202020204" pitchFamily="34" charset="0"/>
              <a:buChar char="•"/>
            </a:pPr>
            <a:r>
              <a:rPr lang="en-GB" sz="2400" b="1" dirty="0"/>
              <a:t>‘See’-  </a:t>
            </a:r>
            <a:r>
              <a:rPr lang="en-GB" sz="2400" dirty="0"/>
              <a:t>35 million people vaccinated across the United Kingdom. More than one million people vaccinated in NCL.  Zero </a:t>
            </a:r>
            <a:r>
              <a:rPr lang="en-GB" sz="2400" dirty="0" err="1"/>
              <a:t>covid</a:t>
            </a:r>
            <a:r>
              <a:rPr lang="en-GB" sz="2400" dirty="0"/>
              <a:t> deaths recorded in England today.</a:t>
            </a:r>
          </a:p>
          <a:p>
            <a:r>
              <a:rPr lang="en-GB" sz="2400" dirty="0"/>
              <a:t> </a:t>
            </a:r>
          </a:p>
          <a:p>
            <a:pPr marL="342900" indent="-342900">
              <a:buFont typeface="Arial" panose="020B0604020202020204" pitchFamily="34" charset="0"/>
              <a:buChar char="•"/>
            </a:pPr>
            <a:r>
              <a:rPr lang="en-GB" sz="2400" b="1" dirty="0"/>
              <a:t>Act Now- </a:t>
            </a:r>
            <a:r>
              <a:rPr lang="en-GB" sz="2400" dirty="0"/>
              <a:t>Social limits on meeting to end on 21st June. Scientists are predicting a third wave in July.</a:t>
            </a:r>
          </a:p>
          <a:p>
            <a:pPr marL="342900" indent="-342900">
              <a:buFont typeface="Arial" panose="020B0604020202020204" pitchFamily="34" charset="0"/>
              <a:buChar char="•"/>
            </a:pPr>
            <a:endParaRPr lang="en-GB" sz="2400" dirty="0"/>
          </a:p>
          <a:p>
            <a:pPr marL="627063" indent="-627063">
              <a:buAutoNum type="arabicPeriod"/>
            </a:pPr>
            <a:endParaRPr lang="en-GB" sz="2400" dirty="0"/>
          </a:p>
          <a:p>
            <a:pPr marL="342900" indent="-342900">
              <a:buFont typeface="Arial" panose="020B0604020202020204" pitchFamily="34" charset="0"/>
              <a:buChar char="•"/>
            </a:pPr>
            <a:endParaRPr lang="en-GB" sz="2400" b="1" dirty="0"/>
          </a:p>
        </p:txBody>
      </p:sp>
    </p:spTree>
    <p:extLst>
      <p:ext uri="{BB962C8B-B14F-4D97-AF65-F5344CB8AC3E}">
        <p14:creationId xmlns:p14="http://schemas.microsoft.com/office/powerpoint/2010/main" val="1672371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East Haringey is at risk from a third wave</a:t>
            </a:r>
          </a:p>
        </p:txBody>
      </p:sp>
      <p:pic>
        <p:nvPicPr>
          <p:cNvPr id="5" name="Picture 4">
            <a:extLst>
              <a:ext uri="{FF2B5EF4-FFF2-40B4-BE49-F238E27FC236}">
                <a16:creationId xmlns:a16="http://schemas.microsoft.com/office/drawing/2014/main" id="{0AD9BA93-B849-4263-A1D7-F006380D96CF}"/>
              </a:ext>
            </a:extLst>
          </p:cNvPr>
          <p:cNvPicPr>
            <a:picLocks noChangeAspect="1"/>
          </p:cNvPicPr>
          <p:nvPr/>
        </p:nvPicPr>
        <p:blipFill rotWithShape="1">
          <a:blip r:embed="rId2"/>
          <a:srcRect l="15899" r="25740"/>
          <a:stretch/>
        </p:blipFill>
        <p:spPr>
          <a:xfrm>
            <a:off x="652152" y="3387307"/>
            <a:ext cx="4524401" cy="2353093"/>
          </a:xfrm>
          <a:prstGeom prst="rect">
            <a:avLst/>
          </a:prstGeom>
        </p:spPr>
      </p:pic>
      <p:sp>
        <p:nvSpPr>
          <p:cNvPr id="6" name="TextBox 5"/>
          <p:cNvSpPr txBox="1"/>
          <p:nvPr/>
        </p:nvSpPr>
        <p:spPr>
          <a:xfrm>
            <a:off x="814783" y="2779948"/>
            <a:ext cx="4669093" cy="553998"/>
          </a:xfrm>
          <a:prstGeom prst="rect">
            <a:avLst/>
          </a:prstGeom>
          <a:noFill/>
        </p:spPr>
        <p:txBody>
          <a:bodyPr wrap="square" rtlCol="0">
            <a:spAutoFit/>
          </a:bodyPr>
          <a:lstStyle/>
          <a:p>
            <a:pPr algn="ctr"/>
            <a:r>
              <a:rPr lang="en-GB" b="1" dirty="0"/>
              <a:t>Vaccine take-up by Cohorts 1-9 by ward, NCL</a:t>
            </a:r>
          </a:p>
          <a:p>
            <a:pPr algn="ctr"/>
            <a:r>
              <a:rPr lang="en-GB" sz="1100" dirty="0"/>
              <a:t>26</a:t>
            </a:r>
            <a:r>
              <a:rPr lang="en-GB" sz="1100" baseline="30000" dirty="0"/>
              <a:t>th</a:t>
            </a:r>
            <a:r>
              <a:rPr lang="en-GB" sz="1100" dirty="0"/>
              <a:t> April</a:t>
            </a:r>
          </a:p>
        </p:txBody>
      </p:sp>
      <p:pic>
        <p:nvPicPr>
          <p:cNvPr id="11" name="Picture 10"/>
          <p:cNvPicPr>
            <a:picLocks noChangeAspect="1"/>
          </p:cNvPicPr>
          <p:nvPr/>
        </p:nvPicPr>
        <p:blipFill>
          <a:blip r:embed="rId3"/>
          <a:stretch>
            <a:fillRect/>
          </a:stretch>
        </p:blipFill>
        <p:spPr>
          <a:xfrm>
            <a:off x="5483583" y="3124200"/>
            <a:ext cx="6436273" cy="2966045"/>
          </a:xfrm>
          <a:prstGeom prst="rect">
            <a:avLst/>
          </a:prstGeom>
        </p:spPr>
      </p:pic>
      <p:sp>
        <p:nvSpPr>
          <p:cNvPr id="13" name="TextBox 12"/>
          <p:cNvSpPr txBox="1"/>
          <p:nvPr/>
        </p:nvSpPr>
        <p:spPr>
          <a:xfrm>
            <a:off x="384072" y="1955913"/>
            <a:ext cx="11188700" cy="369332"/>
          </a:xfrm>
          <a:prstGeom prst="rect">
            <a:avLst/>
          </a:prstGeom>
          <a:noFill/>
        </p:spPr>
        <p:txBody>
          <a:bodyPr wrap="square" rtlCol="0">
            <a:spAutoFit/>
          </a:bodyPr>
          <a:lstStyle/>
          <a:p>
            <a:r>
              <a:rPr lang="en-GB" dirty="0"/>
              <a:t>We need to make a major push on getting more people vaccinated in Haringey before lockdown eases on 21</a:t>
            </a:r>
            <a:r>
              <a:rPr lang="en-GB" baseline="30000" dirty="0"/>
              <a:t>st</a:t>
            </a:r>
            <a:r>
              <a:rPr lang="en-GB" dirty="0"/>
              <a:t> June. </a:t>
            </a:r>
          </a:p>
        </p:txBody>
      </p:sp>
    </p:spTree>
    <p:extLst>
      <p:ext uri="{BB962C8B-B14F-4D97-AF65-F5344CB8AC3E}">
        <p14:creationId xmlns:p14="http://schemas.microsoft.com/office/powerpoint/2010/main" val="936543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There needs to be a major push to increase vaccination rates</a:t>
            </a:r>
          </a:p>
        </p:txBody>
      </p:sp>
      <p:sp>
        <p:nvSpPr>
          <p:cNvPr id="3" name="TextBox 2"/>
          <p:cNvSpPr txBox="1"/>
          <p:nvPr/>
        </p:nvSpPr>
        <p:spPr>
          <a:xfrm>
            <a:off x="322007" y="1879600"/>
            <a:ext cx="11277600" cy="4247317"/>
          </a:xfrm>
          <a:prstGeom prst="rect">
            <a:avLst/>
          </a:prstGeom>
          <a:noFill/>
        </p:spPr>
        <p:txBody>
          <a:bodyPr wrap="square" rtlCol="0">
            <a:spAutoFit/>
          </a:bodyPr>
          <a:lstStyle/>
          <a:p>
            <a:pPr marL="285750" indent="-285750">
              <a:buFont typeface="Arial" panose="020B0604020202020204" pitchFamily="34" charset="0"/>
              <a:buChar char="•"/>
            </a:pPr>
            <a:r>
              <a:rPr lang="en-GB" dirty="0"/>
              <a:t>Encourage everyone to get vaccinated. People can be approached by their GP for an appointment at Lordship Lane or Bounds Green health centre. They can also be contacted by the national booking system and offered an appointment at a pharmacy or Hornsey Central.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Drop-in vaccination sessions for people aged over 40 and first vaccinations:</a:t>
            </a:r>
          </a:p>
          <a:p>
            <a:pPr marL="723900" indent="-279400">
              <a:buFont typeface="Arial" panose="020B0604020202020204" pitchFamily="34" charset="0"/>
              <a:buChar char="•"/>
            </a:pPr>
            <a:r>
              <a:rPr lang="en-GB" dirty="0"/>
              <a:t>Sunday 16</a:t>
            </a:r>
            <a:r>
              <a:rPr lang="en-GB" baseline="30000" dirty="0"/>
              <a:t>th</a:t>
            </a:r>
            <a:r>
              <a:rPr lang="en-GB" dirty="0"/>
              <a:t> May from 1.30pm to 5pm at Lordship Lane Health Centre, 239 Lordship Lane, London, N17 6AA</a:t>
            </a:r>
          </a:p>
          <a:p>
            <a:pPr marL="742950" lvl="1" indent="-285750">
              <a:buFont typeface="Arial" panose="020B0604020202020204" pitchFamily="34" charset="0"/>
              <a:buChar char="•"/>
            </a:pPr>
            <a:r>
              <a:rPr lang="en-GB" dirty="0"/>
              <a:t>Thursday 27</a:t>
            </a:r>
            <a:r>
              <a:rPr lang="en-GB" baseline="30000" dirty="0"/>
              <a:t>th</a:t>
            </a:r>
            <a:r>
              <a:rPr lang="en-GB" dirty="0"/>
              <a:t> May from 1pm to 4pm at Eric </a:t>
            </a:r>
            <a:r>
              <a:rPr lang="en-GB" dirty="0" err="1"/>
              <a:t>Allin</a:t>
            </a:r>
            <a:r>
              <a:rPr lang="en-GB" dirty="0"/>
              <a:t> Community Centre, Kenneth Robbins House, Northumberland Park, London N17 0QA</a:t>
            </a:r>
          </a:p>
          <a:p>
            <a:pPr marL="742950" lvl="1" indent="-285750">
              <a:buFont typeface="Arial" panose="020B0604020202020204" pitchFamily="34" charset="0"/>
              <a:buChar char="•"/>
            </a:pPr>
            <a:endParaRPr lang="en-GB" dirty="0"/>
          </a:p>
          <a:p>
            <a:pPr marL="266700" lvl="1" indent="-266700">
              <a:buFont typeface="Arial" panose="020B0604020202020204" pitchFamily="34" charset="0"/>
              <a:buChar char="•"/>
            </a:pPr>
            <a:r>
              <a:rPr lang="en-GB" dirty="0"/>
              <a:t>Training course on positive conversations about the vaccine:</a:t>
            </a:r>
          </a:p>
          <a:p>
            <a:pPr marL="723900" lvl="2" indent="-266700">
              <a:buFont typeface="Arial" panose="020B0604020202020204" pitchFamily="34" charset="0"/>
              <a:buChar char="•"/>
            </a:pPr>
            <a:r>
              <a:rPr lang="en-GB" dirty="0"/>
              <a:t>This Wednesday 12</a:t>
            </a:r>
            <a:r>
              <a:rPr lang="en-GB" baseline="30000" dirty="0"/>
              <a:t>th</a:t>
            </a:r>
            <a:r>
              <a:rPr lang="en-GB" dirty="0"/>
              <a:t> May at 19.30; contact </a:t>
            </a:r>
            <a:r>
              <a:rPr lang="en-GB" dirty="0">
                <a:hlinkClick r:id="rId2"/>
              </a:rPr>
              <a:t>cameron@bridgerenewaltrust.org.uk</a:t>
            </a:r>
            <a:endParaRPr lang="en-GB" dirty="0"/>
          </a:p>
          <a:p>
            <a:pPr marL="723900" lvl="2" indent="-266700">
              <a:buFont typeface="Arial" panose="020B0604020202020204" pitchFamily="34" charset="0"/>
              <a:buChar char="•"/>
            </a:pPr>
            <a:r>
              <a:rPr lang="en-GB" dirty="0"/>
              <a:t>Thursday 20</a:t>
            </a:r>
            <a:r>
              <a:rPr lang="en-GB" baseline="30000" dirty="0"/>
              <a:t>th</a:t>
            </a:r>
            <a:r>
              <a:rPr lang="en-GB" dirty="0"/>
              <a:t> May at 1pm; contact </a:t>
            </a:r>
            <a:r>
              <a:rPr lang="en-GB" dirty="0">
                <a:hlinkClick r:id="rId3"/>
              </a:rPr>
              <a:t>Aaishah.Ahmed@haringey.gov.uk</a:t>
            </a:r>
            <a:endParaRPr lang="en-GB" dirty="0"/>
          </a:p>
          <a:p>
            <a:pPr marL="457200" lvl="2"/>
            <a:endParaRPr lang="en-GB" dirty="0"/>
          </a:p>
          <a:p>
            <a:pPr marL="742950" lvl="1"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137155681"/>
      </p:ext>
    </p:extLst>
  </p:cSld>
  <p:clrMapOvr>
    <a:masterClrMapping/>
  </p:clrMapOvr>
</p:sld>
</file>

<file path=ppt/theme/theme1.xml><?xml version="1.0" encoding="utf-8"?>
<a:theme xmlns:a="http://schemas.openxmlformats.org/drawingml/2006/main" name="Title slides">
  <a:themeElements>
    <a:clrScheme name="CCG Brand Colours">
      <a:dk1>
        <a:sysClr val="windowText" lastClr="000000"/>
      </a:dk1>
      <a:lt1>
        <a:srgbClr val="FFFFFF"/>
      </a:lt1>
      <a:dk2>
        <a:srgbClr val="FFFFFF"/>
      </a:dk2>
      <a:lt2>
        <a:srgbClr val="FFFFFF"/>
      </a:lt2>
      <a:accent1>
        <a:srgbClr val="009A98"/>
      </a:accent1>
      <a:accent2>
        <a:srgbClr val="0072C5"/>
      </a:accent2>
      <a:accent3>
        <a:srgbClr val="C10071"/>
      </a:accent3>
      <a:accent4>
        <a:srgbClr val="F49800"/>
      </a:accent4>
      <a:accent5>
        <a:srgbClr val="878787"/>
      </a:accent5>
      <a:accent6>
        <a:srgbClr val="DADADA"/>
      </a:accent6>
      <a:hlink>
        <a:srgbClr val="FFFFFF"/>
      </a:hlink>
      <a:folHlink>
        <a:srgbClr val="0072C5"/>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Content Slid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32650</TotalTime>
  <Words>551</Words>
  <Application>Microsoft Office PowerPoint</Application>
  <PresentationFormat>Widescreen</PresentationFormat>
  <Paragraphs>37</Paragraphs>
  <Slides>6</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Title slides</vt:lpstr>
      <vt:lpstr>3_Content Slides</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Oculus</dc:creator>
  <cp:lastModifiedBy>Tanya Murat</cp:lastModifiedBy>
  <cp:revision>1318</cp:revision>
  <cp:lastPrinted>2018-10-10T07:17:08Z</cp:lastPrinted>
  <dcterms:created xsi:type="dcterms:W3CDTF">2016-02-24T15:09:03Z</dcterms:created>
  <dcterms:modified xsi:type="dcterms:W3CDTF">2021-05-11T08:57:38Z</dcterms:modified>
</cp:coreProperties>
</file>