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5.xml" ContentType="application/vnd.openxmlformats-officedocument.drawingml.chart+xml"/>
  <Override PartName="/ppt/charts/style3.xml" ContentType="application/vnd.ms-office.chartstyle+xml"/>
  <Override PartName="/ppt/charts/colors3.xml" ContentType="application/vnd.ms-office.chartcolorstyl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9.xml" ContentType="application/vnd.openxmlformats-officedocument.drawingml.chart+xml"/>
  <Override PartName="/ppt/charts/style4.xml" ContentType="application/vnd.ms-office.chartstyle+xml"/>
  <Override PartName="/ppt/charts/colors4.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10.xml" ContentType="application/vnd.openxmlformats-officedocument.presentationml.notesSlide+xml"/>
  <Override PartName="/ppt/charts/chart33.xml" ContentType="application/vnd.openxmlformats-officedocument.drawingml.chart+xml"/>
  <Override PartName="/ppt/charts/style5.xml" ContentType="application/vnd.ms-office.chartstyle+xml"/>
  <Override PartName="/ppt/charts/colors5.xml" ContentType="application/vnd.ms-office.chartcolorstyl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11.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2.xml" ContentType="application/vnd.openxmlformats-officedocument.drawingml.chart+xml"/>
  <Override PartName="/ppt/charts/style7.xml" ContentType="application/vnd.ms-office.chartstyle+xml"/>
  <Override PartName="/ppt/charts/colors7.xml" ContentType="application/vnd.ms-office.chartcolorstyl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364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xml"/><Relationship Id="rId1" Type="http://schemas.microsoft.com/office/2011/relationships/chartStyle" Target="style2.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xml"/><Relationship Id="rId1" Type="http://schemas.microsoft.com/office/2011/relationships/chartStyle" Target="style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4.xml"/><Relationship Id="rId1" Type="http://schemas.microsoft.com/office/2011/relationships/chartStyle" Target="style4.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5.xml"/><Relationship Id="rId1" Type="http://schemas.microsoft.com/office/2011/relationships/chartStyle" Target="style5.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6.xml"/><Relationship Id="rId1" Type="http://schemas.microsoft.com/office/2011/relationships/chartStyle" Target="style6.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7.xml"/><Relationship Id="rId1" Type="http://schemas.microsoft.com/office/2011/relationships/chartStyle" Target="styl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70E-40DE-A4F3-AF90BF90796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17-4C5F-A0ED-AF4446DFD3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ABC-4A10-AB30-21F9B9F4FDF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E9C-4C69-A44C-04E79591246E}"/>
              </c:ext>
            </c:extLst>
          </c:dPt>
          <c:dPt>
            <c:idx val="1"/>
            <c:bubble3D val="0"/>
            <c:spPr>
              <a:solidFill>
                <a:srgbClr val="BCC3C8"/>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E9C-4C69-A44C-04E79591246E}"/>
              </c:ext>
            </c:extLst>
          </c:dPt>
          <c:cat>
            <c:strRef>
              <c:f>Sheet1!$A$2:$A$3</c:f>
              <c:strCache>
                <c:ptCount val="2"/>
                <c:pt idx="0">
                  <c:v>1st Qtr</c:v>
                </c:pt>
                <c:pt idx="1">
                  <c:v>2nd Qtr</c:v>
                </c:pt>
              </c:strCache>
            </c:strRef>
          </c:cat>
          <c:val>
            <c:numRef>
              <c:f>Sheet1!$B$2:$B$3</c:f>
              <c:numCache>
                <c:formatCode>General</c:formatCode>
                <c:ptCount val="2"/>
                <c:pt idx="0">
                  <c:v>32</c:v>
                </c:pt>
                <c:pt idx="1">
                  <c:v>68</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5E9C-4C69-A44C-04E79591246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EB1-42A3-9779-E557A1C29984}"/>
              </c:ext>
            </c:extLst>
          </c:dPt>
          <c:dPt>
            <c:idx val="1"/>
            <c:bubble3D val="0"/>
            <c:spPr>
              <a:solidFill>
                <a:schemeClr val="tx2">
                  <a:lumMod val="60000"/>
                  <a:lumOff val="40000"/>
                </a:schemeClr>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3EB1-42A3-9779-E557A1C29984}"/>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3EB1-42A3-9779-E557A1C2998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A74-4A27-B5DF-24F80175245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F72-4698-866D-85770E89A22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281-4C5C-8774-9AE696342C4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43768177626431E-2"/>
          <c:y val="0.13196952434447426"/>
          <c:w val="0.87766900759026745"/>
          <c:h val="0.70981162768392614"/>
        </c:manualLayout>
      </c:layout>
      <c:lineChart>
        <c:grouping val="standard"/>
        <c:varyColors val="0"/>
        <c:dLbls>
          <c:showLegendKey val="0"/>
          <c:showVal val="0"/>
          <c:showCatName val="0"/>
          <c:showSerName val="0"/>
          <c:showPercent val="0"/>
          <c:showBubbleSize val="0"/>
        </c:dLbls>
        <c:marker val="1"/>
        <c:smooth val="0"/>
        <c:axId val="744577968"/>
        <c:axId val="1773152575"/>
      </c:lineChart>
      <c:catAx>
        <c:axId val="744577968"/>
        <c:scaling>
          <c:orientation val="minMax"/>
        </c:scaling>
        <c:delete val="1"/>
        <c:axPos val="b"/>
        <c:numFmt formatCode="General" sourceLinked="1"/>
        <c:majorTickMark val="none"/>
        <c:minorTickMark val="none"/>
        <c:tickLblPos val="nextTo"/>
        <c:crossAx val="1773152575"/>
        <c:crosses val="autoZero"/>
        <c:auto val="1"/>
        <c:lblAlgn val="ctr"/>
        <c:lblOffset val="100"/>
        <c:tickMarkSkip val="1"/>
        <c:noMultiLvlLbl val="1"/>
      </c:catAx>
      <c:valAx>
        <c:axId val="1773152575"/>
        <c:scaling>
          <c:orientation val="minMax"/>
          <c:max val="1"/>
        </c:scaling>
        <c:delete val="1"/>
        <c:axPos val="l"/>
        <c:numFmt formatCode="0%" sourceLinked="1"/>
        <c:majorTickMark val="out"/>
        <c:minorTickMark val="none"/>
        <c:tickLblPos val="nextTo"/>
        <c:crossAx val="744577968"/>
        <c:crosses val="autoZero"/>
        <c:crossBetween val="between"/>
        <c:majorUnit val="0.2"/>
      </c:valAx>
      <c:spPr>
        <a:noFill/>
        <a:ln w="25400">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Easy</c:v>
                </c:pt>
              </c:strCache>
            </c:strRef>
          </c:tx>
          <c:spPr>
            <a:ln>
              <a:noFill/>
            </a:ln>
          </c:spPr>
          <c:marker>
            <c:symbol val="dash"/>
            <c:size val="11"/>
            <c:spPr>
              <a:solidFill>
                <a:srgbClr val="005EB8"/>
              </a:solidFill>
              <a:ln>
                <a:noFill/>
              </a:ln>
            </c:spPr>
          </c:marker>
          <c:dLbls>
            <c:dLbl>
              <c:idx val="0"/>
              <c:layout>
                <c:manualLayout>
                  <c:x val="-0.14499407047094531"/>
                  <c:y val="-2.8864815353201517E-17"/>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479F-4D8E-BC1E-9973DD9F7ED5}"/>
                </c:ext>
              </c:extLst>
            </c:dLbl>
            <c:dLbl>
              <c:idx val="1"/>
              <c:layout>
                <c:manualLayout>
                  <c:x val="-0.11672675377927551"/>
                  <c:y val="0"/>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479F-4D8E-BC1E-9973DD9F7ED5}"/>
                </c:ext>
              </c:extLst>
            </c:dLbl>
            <c:spPr>
              <a:noFill/>
              <a:ln>
                <a:noFill/>
              </a:ln>
              <a:effectLst/>
            </c:spPr>
            <c:txPr>
              <a:bodyPr/>
              <a:lstStyle/>
              <a:p>
                <a:pPr>
                  <a:defRPr sz="1100" b="1">
                    <a:solidFill>
                      <a:srgbClr val="005EB8"/>
                    </a:solidFill>
                  </a:defRPr>
                </a:pPr>
                <a:endParaRPr lang="en-US"/>
              </a:p>
            </c:txPr>
            <c:dLblPos val="l"/>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Sheet1!$B$2:$B$7</c:f>
              <c:numCache>
                <c:formatCode>General</c:formatCode>
                <c:ptCount val="3"/>
                <c:pt idx="0">
                  <c:v>66</c:v>
                </c:pt>
                <c:pt idx="1">
                  <c:v>68</c:v>
                </c:pt>
                <c:pt idx="2">
                  <c:v>55</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79F-4D8E-BC1E-9973DD9F7ED5}"/>
            </c:ext>
          </c:extLst>
        </c:ser>
        <c:ser>
          <c:idx val="1"/>
          <c:order val="1"/>
          <c:tx>
            <c:strRef>
              <c:f>Sheet1!$C$1</c:f>
              <c:strCache>
                <c:ptCount val="1"/>
                <c:pt idx="0">
                  <c:v>% Not easy</c:v>
                </c:pt>
              </c:strCache>
            </c:strRef>
          </c:tx>
          <c:spPr>
            <a:ln>
              <a:noFill/>
            </a:ln>
          </c:spPr>
          <c:marker>
            <c:symbol val="dash"/>
            <c:size val="11"/>
            <c:spPr>
              <a:solidFill>
                <a:srgbClr val="768692"/>
              </a:solidFill>
              <a:ln>
                <a:noFill/>
              </a:ln>
            </c:spPr>
          </c:marker>
          <c:dLbls>
            <c:spPr>
              <a:noFill/>
              <a:ln>
                <a:noFill/>
              </a:ln>
              <a:effectLst/>
            </c:spPr>
            <c:txPr>
              <a:bodyPr/>
              <a:lstStyle/>
              <a:p>
                <a:pPr>
                  <a:defRPr sz="1100" b="1">
                    <a:solidFill>
                      <a:srgbClr val="768692"/>
                    </a:solidFill>
                  </a:defRPr>
                </a:pPr>
                <a:endParaRPr lang="en-US"/>
              </a:p>
            </c:txPr>
            <c:dLblPos val="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Sheet1!$C$2:$C$7</c:f>
              <c:numCache>
                <c:formatCode>General</c:formatCode>
                <c:ptCount val="3"/>
                <c:pt idx="0">
                  <c:v>34</c:v>
                </c:pt>
                <c:pt idx="1">
                  <c:v>32</c:v>
                </c:pt>
                <c:pt idx="2">
                  <c:v>45</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79F-4D8E-BC1E-9973DD9F7ED5}"/>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624710656"/>
        <c:axId val="624198208"/>
      </c:lineChart>
      <c:catAx>
        <c:axId val="624710656"/>
        <c:scaling>
          <c:orientation val="minMax"/>
        </c:scaling>
        <c:delete val="0"/>
        <c:axPos val="b"/>
        <c:numFmt formatCode="@" sourceLinked="1"/>
        <c:majorTickMark val="out"/>
        <c:minorTickMark val="none"/>
        <c:tickLblPos val="nextTo"/>
        <c:spPr>
          <a:ln>
            <a:solidFill>
              <a:schemeClr val="tx1"/>
            </a:solidFill>
          </a:ln>
        </c:spPr>
        <c:txPr>
          <a:bodyPr/>
          <a:lstStyle/>
          <a:p>
            <a:pPr>
              <a:defRPr sz="800">
                <a:solidFill>
                  <a:schemeClr val="tx1"/>
                </a:solidFill>
              </a:defRPr>
            </a:pPr>
            <a:endParaRPr lang="en-US"/>
          </a:p>
        </c:txPr>
        <c:crossAx val="624198208"/>
        <c:crosses val="autoZero"/>
        <c:auto val="1"/>
        <c:lblAlgn val="ctr"/>
        <c:lblOffset val="100"/>
        <c:noMultiLvlLbl val="0"/>
      </c:catAx>
      <c:valAx>
        <c:axId val="62419820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700">
                <a:solidFill>
                  <a:schemeClr val="tx1"/>
                </a:solidFill>
              </a:defRPr>
            </a:pPr>
            <a:endParaRPr lang="en-US"/>
          </a:p>
        </c:txPr>
        <c:crossAx val="624710656"/>
        <c:crosses val="autoZero"/>
        <c:crossBetween val="between"/>
      </c:valAx>
    </c:plotArea>
    <c:legend>
      <c:legendPos val="r"/>
      <c:layout>
        <c:manualLayout>
          <c:xMode val="edge"/>
          <c:yMode val="edge"/>
          <c:x val="0.11335487089341283"/>
          <c:y val="0"/>
          <c:w val="0.8017633877315089"/>
          <c:h val="0.13934911961502777"/>
        </c:manualLayout>
      </c:layout>
      <c:overlay val="0"/>
      <c:spPr>
        <a:ln w="12700">
          <a:solidFill>
            <a:schemeClr val="tx1">
              <a:alpha val="80000"/>
            </a:schemeClr>
          </a:solidFill>
        </a:ln>
      </c:spPr>
      <c:txPr>
        <a:bodyPr/>
        <a:lstStyle/>
        <a:p>
          <a:pPr>
            <a:defRPr sz="1050" b="1">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E9C-4C69-A44C-04E79591246E}"/>
              </c:ext>
            </c:extLst>
          </c:dPt>
          <c:dPt>
            <c:idx val="1"/>
            <c:bubble3D val="0"/>
            <c:spPr>
              <a:solidFill>
                <a:srgbClr val="BCC3C8"/>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E9C-4C69-A44C-04E79591246E}"/>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5E9C-4C69-A44C-04E79591246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4473831338223"/>
          <c:y val="0.17881428194516494"/>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005EB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B50-4426-942C-FD265573BB2E}"/>
              </c:ext>
            </c:extLst>
          </c:dPt>
          <c:dPt>
            <c:idx val="1"/>
            <c:bubble3D val="0"/>
            <c:spPr>
              <a:solidFill>
                <a:srgbClr val="41B6E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B50-4426-942C-FD265573BB2E}"/>
              </c:ext>
            </c:extLst>
          </c:dPt>
          <c:dPt>
            <c:idx val="2"/>
            <c:bubble3D val="0"/>
            <c:spPr>
              <a:solidFill>
                <a:srgbClr val="003087"/>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B50-4426-942C-FD265573BB2E}"/>
              </c:ext>
            </c:extLst>
          </c:dPt>
          <c:dPt>
            <c:idx val="3"/>
            <c:bubble3D val="0"/>
            <c:spPr>
              <a:solidFill>
                <a:srgbClr val="768692"/>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B50-4426-942C-FD265573BB2E}"/>
              </c:ext>
            </c:extLst>
          </c:dPt>
          <c:dPt>
            <c:idx val="4"/>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B50-4426-942C-FD265573BB2E}"/>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B50-4426-942C-FD265573BB2E}"/>
              </c:ext>
            </c:extLst>
          </c:dPt>
          <c:dLbls>
            <c:dLbl>
              <c:idx val="4"/>
              <c:layout>
                <c:manualLayout>
                  <c:x val="9.5852876250464222E-3"/>
                  <c:y val="0"/>
                </c:manualLayout>
              </c:layout>
              <c:numFmt formatCode="[&lt;3]&quot;&quot;;0\%" sourceLinked="0"/>
              <c:spPr/>
              <c:txPr>
                <a:bodyPr/>
                <a:lstStyle/>
                <a:p>
                  <a:pPr>
                    <a:defRPr sz="1200" b="1">
                      <a:solidFill>
                        <a:schemeClr val="bg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B50-4426-942C-FD265573BB2E}"/>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16</c:v>
                </c:pt>
                <c:pt idx="1">
                  <c:v>39</c:v>
                </c:pt>
                <c:pt idx="2">
                  <c:v>25</c:v>
                </c:pt>
                <c:pt idx="3">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B50-4426-942C-FD265573BB2E}"/>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4496613763074753"/>
          <c:y val="0.23605511801991153"/>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563C1"/>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0.32</c:v>
                </c:pt>
                <c:pt idx="1">
                  <c:v>0.41</c:v>
                </c:pt>
                <c:pt idx="2">
                  <c:v>0.42</c:v>
                </c:pt>
                <c:pt idx="3">
                  <c:v>0.43</c:v>
                </c:pt>
                <c:pt idx="4">
                  <c:v>0.45</c:v>
                </c:pt>
                <c:pt idx="5">
                  <c:v>0.47</c:v>
                </c:pt>
                <c:pt idx="6">
                  <c:v>0.47</c:v>
                </c:pt>
                <c:pt idx="7">
                  <c:v>0.47</c:v>
                </c:pt>
                <c:pt idx="8">
                  <c:v>0.47</c:v>
                </c:pt>
                <c:pt idx="9">
                  <c:v>0.48</c:v>
                </c:pt>
                <c:pt idx="10">
                  <c:v>0.51</c:v>
                </c:pt>
                <c:pt idx="11">
                  <c:v>0.52</c:v>
                </c:pt>
                <c:pt idx="12">
                  <c:v>0.53</c:v>
                </c:pt>
                <c:pt idx="13">
                  <c:v>0.53</c:v>
                </c:pt>
                <c:pt idx="14">
                  <c:v>0.54</c:v>
                </c:pt>
                <c:pt idx="15">
                  <c:v>0.54</c:v>
                </c:pt>
                <c:pt idx="16">
                  <c:v>0.54</c:v>
                </c:pt>
                <c:pt idx="17">
                  <c:v>0.55000000000000004</c:v>
                </c:pt>
                <c:pt idx="18">
                  <c:v>0.55000000000000004</c:v>
                </c:pt>
                <c:pt idx="19">
                  <c:v>0.56999999999999995</c:v>
                </c:pt>
                <c:pt idx="20">
                  <c:v>0.62</c:v>
                </c:pt>
                <c:pt idx="21">
                  <c:v>0.63</c:v>
                </c:pt>
                <c:pt idx="22">
                  <c:v>0.63</c:v>
                </c:pt>
                <c:pt idx="23">
                  <c:v>0.65</c:v>
                </c:pt>
                <c:pt idx="24">
                  <c:v>0.66</c:v>
                </c:pt>
                <c:pt idx="25">
                  <c:v>0.66</c:v>
                </c:pt>
                <c:pt idx="26">
                  <c:v>0.67</c:v>
                </c:pt>
                <c:pt idx="27">
                  <c:v>0.67</c:v>
                </c:pt>
                <c:pt idx="28">
                  <c:v>0.69</c:v>
                </c:pt>
                <c:pt idx="29">
                  <c:v>0.72</c:v>
                </c:pt>
                <c:pt idx="30">
                  <c:v>0.81</c:v>
                </c:pt>
                <c:pt idx="31">
                  <c:v>0.88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pt idx="15">
                  <c:v>0.55000000000000004</c:v>
                </c:pt>
                <c:pt idx="16">
                  <c:v>0.55000000000000004</c:v>
                </c:pt>
                <c:pt idx="17">
                  <c:v>0.55000000000000004</c:v>
                </c:pt>
                <c:pt idx="18">
                  <c:v>0.55000000000000004</c:v>
                </c:pt>
                <c:pt idx="19">
                  <c:v>0.55000000000000004</c:v>
                </c:pt>
                <c:pt idx="20">
                  <c:v>0.55000000000000004</c:v>
                </c:pt>
                <c:pt idx="21">
                  <c:v>0.55000000000000004</c:v>
                </c:pt>
                <c:pt idx="22">
                  <c:v>0.55000000000000004</c:v>
                </c:pt>
                <c:pt idx="23">
                  <c:v>0.55000000000000004</c:v>
                </c:pt>
                <c:pt idx="24">
                  <c:v>0.55000000000000004</c:v>
                </c:pt>
                <c:pt idx="25">
                  <c:v>0.55000000000000004</c:v>
                </c:pt>
                <c:pt idx="26">
                  <c:v>0.55000000000000004</c:v>
                </c:pt>
                <c:pt idx="27">
                  <c:v>0.55000000000000004</c:v>
                </c:pt>
                <c:pt idx="28">
                  <c:v>0.55000000000000004</c:v>
                </c:pt>
                <c:pt idx="29">
                  <c:v>0.55000000000000004</c:v>
                </c:pt>
                <c:pt idx="30">
                  <c:v>0.55000000000000004</c:v>
                </c:pt>
                <c:pt idx="31">
                  <c:v>0.55000000000000004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0.53</c:v>
                </c:pt>
                <c:pt idx="1">
                  <c:v>0.53</c:v>
                </c:pt>
                <c:pt idx="2">
                  <c:v>0.53</c:v>
                </c:pt>
                <c:pt idx="3">
                  <c:v>0.53</c:v>
                </c:pt>
                <c:pt idx="4">
                  <c:v>0.53</c:v>
                </c:pt>
                <c:pt idx="5">
                  <c:v>0.53</c:v>
                </c:pt>
                <c:pt idx="6">
                  <c:v>0.53</c:v>
                </c:pt>
                <c:pt idx="7">
                  <c:v>0.53</c:v>
                </c:pt>
                <c:pt idx="8">
                  <c:v>0.53</c:v>
                </c:pt>
                <c:pt idx="9">
                  <c:v>0.53</c:v>
                </c:pt>
                <c:pt idx="10">
                  <c:v>0.53</c:v>
                </c:pt>
                <c:pt idx="11">
                  <c:v>0.53</c:v>
                </c:pt>
                <c:pt idx="12">
                  <c:v>0.53</c:v>
                </c:pt>
                <c:pt idx="13">
                  <c:v>0.53</c:v>
                </c:pt>
                <c:pt idx="14">
                  <c:v>0.53</c:v>
                </c:pt>
                <c:pt idx="15">
                  <c:v>0.53</c:v>
                </c:pt>
                <c:pt idx="16">
                  <c:v>0.53</c:v>
                </c:pt>
                <c:pt idx="17">
                  <c:v>0.53</c:v>
                </c:pt>
                <c:pt idx="18">
                  <c:v>0.53</c:v>
                </c:pt>
                <c:pt idx="19">
                  <c:v>0.53</c:v>
                </c:pt>
                <c:pt idx="20">
                  <c:v>0.53</c:v>
                </c:pt>
                <c:pt idx="21">
                  <c:v>0.53</c:v>
                </c:pt>
                <c:pt idx="22">
                  <c:v>0.53</c:v>
                </c:pt>
                <c:pt idx="23">
                  <c:v>0.53</c:v>
                </c:pt>
                <c:pt idx="24">
                  <c:v>0.53</c:v>
                </c:pt>
                <c:pt idx="25">
                  <c:v>0.53</c:v>
                </c:pt>
                <c:pt idx="26">
                  <c:v>0.53</c:v>
                </c:pt>
                <c:pt idx="27">
                  <c:v>0.53</c:v>
                </c:pt>
                <c:pt idx="28">
                  <c:v>0.53</c:v>
                </c:pt>
                <c:pt idx="29">
                  <c:v>0.53</c:v>
                </c:pt>
                <c:pt idx="30">
                  <c:v>0.53</c:v>
                </c:pt>
                <c:pt idx="31">
                  <c:v>0.53</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A46-4C70-B2F7-59711613AA6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05EB8"/>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0.43</c:v>
                </c:pt>
                <c:pt idx="1">
                  <c:v>0.49</c:v>
                </c:pt>
                <c:pt idx="2">
                  <c:v>0.55000000000000004</c:v>
                </c:pt>
                <c:pt idx="3">
                  <c:v>0.56000000000000005</c:v>
                </c:pt>
                <c:pt idx="4">
                  <c:v>0.56000000000000005</c:v>
                </c:pt>
                <c:pt idx="5">
                  <c:v>0.56999999999999995</c:v>
                </c:pt>
                <c:pt idx="6">
                  <c:v>0.57999999999999996</c:v>
                </c:pt>
                <c:pt idx="7">
                  <c:v>0.57999999999999996</c:v>
                </c:pt>
                <c:pt idx="8">
                  <c:v>0.57999999999999996</c:v>
                </c:pt>
                <c:pt idx="9">
                  <c:v>0.59</c:v>
                </c:pt>
                <c:pt idx="10">
                  <c:v>0.59</c:v>
                </c:pt>
                <c:pt idx="11">
                  <c:v>0.59</c:v>
                </c:pt>
                <c:pt idx="12">
                  <c:v>0.6</c:v>
                </c:pt>
                <c:pt idx="13">
                  <c:v>0.6</c:v>
                </c:pt>
                <c:pt idx="14">
                  <c:v>0.6</c:v>
                </c:pt>
                <c:pt idx="15">
                  <c:v>0.6</c:v>
                </c:pt>
                <c:pt idx="16">
                  <c:v>0.6</c:v>
                </c:pt>
                <c:pt idx="17">
                  <c:v>0.6</c:v>
                </c:pt>
                <c:pt idx="18">
                  <c:v>0.61</c:v>
                </c:pt>
                <c:pt idx="19">
                  <c:v>0.61</c:v>
                </c:pt>
                <c:pt idx="20">
                  <c:v>0.62</c:v>
                </c:pt>
                <c:pt idx="21">
                  <c:v>0.63</c:v>
                </c:pt>
                <c:pt idx="22">
                  <c:v>0.63</c:v>
                </c:pt>
                <c:pt idx="23">
                  <c:v>0.63</c:v>
                </c:pt>
                <c:pt idx="24">
                  <c:v>0.64</c:v>
                </c:pt>
                <c:pt idx="25">
                  <c:v>0.64</c:v>
                </c:pt>
                <c:pt idx="26">
                  <c:v>0.66</c:v>
                </c:pt>
                <c:pt idx="27">
                  <c:v>0.67</c:v>
                </c:pt>
                <c:pt idx="28">
                  <c:v>0.68</c:v>
                </c:pt>
                <c:pt idx="29">
                  <c:v>0.69</c:v>
                </c:pt>
                <c:pt idx="30">
                  <c:v>0.72</c:v>
                </c:pt>
                <c:pt idx="31">
                  <c:v>0.75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pt idx="25">
                  <c:v>0.6</c:v>
                </c:pt>
                <c:pt idx="26">
                  <c:v>0.6</c:v>
                </c:pt>
                <c:pt idx="27">
                  <c:v>0.6</c:v>
                </c:pt>
                <c:pt idx="28">
                  <c:v>0.6</c:v>
                </c:pt>
                <c:pt idx="29">
                  <c:v>0.6</c:v>
                </c:pt>
                <c:pt idx="30">
                  <c:v>0.6</c:v>
                </c:pt>
                <c:pt idx="31">
                  <c:v>0.6</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0.67</c:v>
                </c:pt>
                <c:pt idx="1">
                  <c:v>0.67</c:v>
                </c:pt>
                <c:pt idx="2">
                  <c:v>0.67</c:v>
                </c:pt>
                <c:pt idx="3">
                  <c:v>0.67</c:v>
                </c:pt>
                <c:pt idx="4">
                  <c:v>0.67</c:v>
                </c:pt>
                <c:pt idx="5">
                  <c:v>0.67</c:v>
                </c:pt>
                <c:pt idx="6">
                  <c:v>0.67</c:v>
                </c:pt>
                <c:pt idx="7">
                  <c:v>0.67</c:v>
                </c:pt>
                <c:pt idx="8">
                  <c:v>0.67</c:v>
                </c:pt>
                <c:pt idx="9">
                  <c:v>0.67</c:v>
                </c:pt>
                <c:pt idx="10">
                  <c:v>0.67</c:v>
                </c:pt>
                <c:pt idx="11">
                  <c:v>0.67</c:v>
                </c:pt>
                <c:pt idx="12">
                  <c:v>0.67</c:v>
                </c:pt>
                <c:pt idx="13">
                  <c:v>0.67</c:v>
                </c:pt>
                <c:pt idx="14">
                  <c:v>0.67</c:v>
                </c:pt>
                <c:pt idx="15">
                  <c:v>0.67</c:v>
                </c:pt>
                <c:pt idx="16">
                  <c:v>0.67</c:v>
                </c:pt>
                <c:pt idx="17">
                  <c:v>0.67</c:v>
                </c:pt>
                <c:pt idx="18">
                  <c:v>0.67</c:v>
                </c:pt>
                <c:pt idx="19">
                  <c:v>0.67</c:v>
                </c:pt>
                <c:pt idx="20">
                  <c:v>0.67</c:v>
                </c:pt>
                <c:pt idx="21">
                  <c:v>0.67</c:v>
                </c:pt>
                <c:pt idx="22">
                  <c:v>0.67</c:v>
                </c:pt>
                <c:pt idx="23">
                  <c:v>0.67</c:v>
                </c:pt>
                <c:pt idx="24">
                  <c:v>0.67</c:v>
                </c:pt>
                <c:pt idx="25">
                  <c:v>0.67</c:v>
                </c:pt>
                <c:pt idx="26">
                  <c:v>0.67</c:v>
                </c:pt>
                <c:pt idx="27">
                  <c:v>0.67</c:v>
                </c:pt>
                <c:pt idx="28">
                  <c:v>0.67</c:v>
                </c:pt>
                <c:pt idx="29">
                  <c:v>0.67</c:v>
                </c:pt>
                <c:pt idx="30">
                  <c:v>0.67</c:v>
                </c:pt>
                <c:pt idx="31">
                  <c:v>0.67</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8E0-4761-84CA-0081E014C8B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05EB8"/>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0.46</c:v>
                </c:pt>
                <c:pt idx="1">
                  <c:v>0.47</c:v>
                </c:pt>
                <c:pt idx="2">
                  <c:v>0.49</c:v>
                </c:pt>
                <c:pt idx="3">
                  <c:v>0.52</c:v>
                </c:pt>
                <c:pt idx="4">
                  <c:v>0.52</c:v>
                </c:pt>
                <c:pt idx="5">
                  <c:v>0.54</c:v>
                </c:pt>
                <c:pt idx="6">
                  <c:v>0.54</c:v>
                </c:pt>
                <c:pt idx="7">
                  <c:v>0.55000000000000004</c:v>
                </c:pt>
                <c:pt idx="8">
                  <c:v>0.55000000000000004</c:v>
                </c:pt>
                <c:pt idx="9">
                  <c:v>0.55000000000000004</c:v>
                </c:pt>
                <c:pt idx="10">
                  <c:v>0.56999999999999995</c:v>
                </c:pt>
                <c:pt idx="11">
                  <c:v>0.57999999999999996</c:v>
                </c:pt>
                <c:pt idx="12">
                  <c:v>0.57999999999999996</c:v>
                </c:pt>
                <c:pt idx="13">
                  <c:v>0.57999999999999996</c:v>
                </c:pt>
                <c:pt idx="14">
                  <c:v>0.6</c:v>
                </c:pt>
                <c:pt idx="15">
                  <c:v>0.6</c:v>
                </c:pt>
                <c:pt idx="16">
                  <c:v>0.61</c:v>
                </c:pt>
                <c:pt idx="17">
                  <c:v>0.61</c:v>
                </c:pt>
                <c:pt idx="18">
                  <c:v>0.61</c:v>
                </c:pt>
                <c:pt idx="19">
                  <c:v>0.61</c:v>
                </c:pt>
                <c:pt idx="20">
                  <c:v>0.61</c:v>
                </c:pt>
                <c:pt idx="21">
                  <c:v>0.61</c:v>
                </c:pt>
                <c:pt idx="22">
                  <c:v>0.62</c:v>
                </c:pt>
                <c:pt idx="23">
                  <c:v>0.63</c:v>
                </c:pt>
                <c:pt idx="24">
                  <c:v>0.63</c:v>
                </c:pt>
                <c:pt idx="25">
                  <c:v>0.66</c:v>
                </c:pt>
                <c:pt idx="26">
                  <c:v>0.67</c:v>
                </c:pt>
                <c:pt idx="27">
                  <c:v>0.67</c:v>
                </c:pt>
                <c:pt idx="28">
                  <c:v>0.68</c:v>
                </c:pt>
                <c:pt idx="29">
                  <c:v>0.71</c:v>
                </c:pt>
                <c:pt idx="30">
                  <c:v>0.71</c:v>
                </c:pt>
                <c:pt idx="31">
                  <c:v>0.74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0.59</c:v>
                </c:pt>
                <c:pt idx="1">
                  <c:v>0.59</c:v>
                </c:pt>
                <c:pt idx="2">
                  <c:v>0.59</c:v>
                </c:pt>
                <c:pt idx="3">
                  <c:v>0.59</c:v>
                </c:pt>
                <c:pt idx="4">
                  <c:v>0.59</c:v>
                </c:pt>
                <c:pt idx="5">
                  <c:v>0.59</c:v>
                </c:pt>
                <c:pt idx="6">
                  <c:v>0.59</c:v>
                </c:pt>
                <c:pt idx="7">
                  <c:v>0.59</c:v>
                </c:pt>
                <c:pt idx="8">
                  <c:v>0.59</c:v>
                </c:pt>
                <c:pt idx="9">
                  <c:v>0.59</c:v>
                </c:pt>
                <c:pt idx="10">
                  <c:v>0.59</c:v>
                </c:pt>
                <c:pt idx="11">
                  <c:v>0.59</c:v>
                </c:pt>
                <c:pt idx="12">
                  <c:v>0.59</c:v>
                </c:pt>
                <c:pt idx="13">
                  <c:v>0.59</c:v>
                </c:pt>
                <c:pt idx="14">
                  <c:v>0.59</c:v>
                </c:pt>
                <c:pt idx="15">
                  <c:v>0.59</c:v>
                </c:pt>
                <c:pt idx="16">
                  <c:v>0.59</c:v>
                </c:pt>
                <c:pt idx="17">
                  <c:v>0.59</c:v>
                </c:pt>
                <c:pt idx="18">
                  <c:v>0.59</c:v>
                </c:pt>
                <c:pt idx="19">
                  <c:v>0.59</c:v>
                </c:pt>
                <c:pt idx="20">
                  <c:v>0.59</c:v>
                </c:pt>
                <c:pt idx="21">
                  <c:v>0.59</c:v>
                </c:pt>
                <c:pt idx="22">
                  <c:v>0.59</c:v>
                </c:pt>
                <c:pt idx="23">
                  <c:v>0.59</c:v>
                </c:pt>
                <c:pt idx="24">
                  <c:v>0.59</c:v>
                </c:pt>
                <c:pt idx="25">
                  <c:v>0.59</c:v>
                </c:pt>
                <c:pt idx="26">
                  <c:v>0.59</c:v>
                </c:pt>
                <c:pt idx="27">
                  <c:v>0.59</c:v>
                </c:pt>
                <c:pt idx="28">
                  <c:v>0.59</c:v>
                </c:pt>
                <c:pt idx="29">
                  <c:v>0.59</c:v>
                </c:pt>
                <c:pt idx="30">
                  <c:v>0.59</c:v>
                </c:pt>
                <c:pt idx="31">
                  <c:v>0.59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0.59</c:v>
                </c:pt>
                <c:pt idx="1">
                  <c:v>0.59</c:v>
                </c:pt>
                <c:pt idx="2">
                  <c:v>0.59</c:v>
                </c:pt>
                <c:pt idx="3">
                  <c:v>0.59</c:v>
                </c:pt>
                <c:pt idx="4">
                  <c:v>0.59</c:v>
                </c:pt>
                <c:pt idx="5">
                  <c:v>0.59</c:v>
                </c:pt>
                <c:pt idx="6">
                  <c:v>0.59</c:v>
                </c:pt>
                <c:pt idx="7">
                  <c:v>0.59</c:v>
                </c:pt>
                <c:pt idx="8">
                  <c:v>0.59</c:v>
                </c:pt>
                <c:pt idx="9">
                  <c:v>0.59</c:v>
                </c:pt>
                <c:pt idx="10">
                  <c:v>0.59</c:v>
                </c:pt>
                <c:pt idx="11">
                  <c:v>0.59</c:v>
                </c:pt>
                <c:pt idx="12">
                  <c:v>0.59</c:v>
                </c:pt>
                <c:pt idx="13">
                  <c:v>0.59</c:v>
                </c:pt>
                <c:pt idx="14">
                  <c:v>0.59</c:v>
                </c:pt>
                <c:pt idx="15">
                  <c:v>0.59</c:v>
                </c:pt>
                <c:pt idx="16">
                  <c:v>0.59</c:v>
                </c:pt>
                <c:pt idx="17">
                  <c:v>0.59</c:v>
                </c:pt>
                <c:pt idx="18">
                  <c:v>0.59</c:v>
                </c:pt>
                <c:pt idx="19">
                  <c:v>0.59</c:v>
                </c:pt>
                <c:pt idx="20">
                  <c:v>0.59</c:v>
                </c:pt>
                <c:pt idx="21">
                  <c:v>0.59</c:v>
                </c:pt>
                <c:pt idx="22">
                  <c:v>0.59</c:v>
                </c:pt>
                <c:pt idx="23">
                  <c:v>0.59</c:v>
                </c:pt>
                <c:pt idx="24">
                  <c:v>0.59</c:v>
                </c:pt>
                <c:pt idx="25">
                  <c:v>0.59</c:v>
                </c:pt>
                <c:pt idx="26">
                  <c:v>0.59</c:v>
                </c:pt>
                <c:pt idx="27">
                  <c:v>0.59</c:v>
                </c:pt>
                <c:pt idx="28">
                  <c:v>0.59</c:v>
                </c:pt>
                <c:pt idx="29">
                  <c:v>0.59</c:v>
                </c:pt>
                <c:pt idx="30">
                  <c:v>0.59</c:v>
                </c:pt>
                <c:pt idx="31">
                  <c:v>0.59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55555555555552E-2"/>
          <c:y val="7.4964554735213282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EB1-42A3-9779-E557A1C29984}"/>
              </c:ext>
            </c:extLst>
          </c:dPt>
          <c:dPt>
            <c:idx val="1"/>
            <c:bubble3D val="0"/>
            <c:spPr>
              <a:solidFill>
                <a:schemeClr val="tx2">
                  <a:lumMod val="60000"/>
                  <a:lumOff val="40000"/>
                </a:schemeClr>
              </a:solidFill>
            </c:spPr>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3EB1-42A3-9779-E557A1C29984}"/>
              </c:ext>
            </c:extLst>
          </c:dPt>
          <c:cat>
            <c:strRef>
              <c:f>Sheet1!$A$2:$A$3</c:f>
              <c:strCache>
                <c:ptCount val="2"/>
                <c:pt idx="0">
                  <c:v>1st Qtr</c:v>
                </c:pt>
                <c:pt idx="1">
                  <c:v>2nd Qtr</c:v>
                </c:pt>
              </c:strCache>
            </c:strRef>
          </c:cat>
          <c:val>
            <c:numRef>
              <c:f>Sheet1!$B$2:$B$3</c:f>
              <c:numCache>
                <c:formatCode>General</c:formatCode>
                <c:ptCount val="2"/>
                <c:pt idx="0">
                  <c:v>88</c:v>
                </c:pt>
                <c:pt idx="1">
                  <c:v>12</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3EB1-42A3-9779-E557A1C2998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35-42B8-BBE0-6A44506525C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05EB8"/>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0.57999999999999996</c:v>
                </c:pt>
                <c:pt idx="1">
                  <c:v>0.57999999999999996</c:v>
                </c:pt>
                <c:pt idx="2">
                  <c:v>0.62</c:v>
                </c:pt>
                <c:pt idx="3">
                  <c:v>0.63</c:v>
                </c:pt>
                <c:pt idx="4">
                  <c:v>0.63</c:v>
                </c:pt>
                <c:pt idx="5">
                  <c:v>0.64</c:v>
                </c:pt>
                <c:pt idx="6">
                  <c:v>0.65</c:v>
                </c:pt>
                <c:pt idx="7">
                  <c:v>0.65</c:v>
                </c:pt>
                <c:pt idx="8">
                  <c:v>0.66</c:v>
                </c:pt>
                <c:pt idx="9">
                  <c:v>0.66</c:v>
                </c:pt>
                <c:pt idx="10">
                  <c:v>0.67</c:v>
                </c:pt>
                <c:pt idx="11">
                  <c:v>0.67</c:v>
                </c:pt>
                <c:pt idx="12">
                  <c:v>0.67</c:v>
                </c:pt>
                <c:pt idx="13">
                  <c:v>0.68</c:v>
                </c:pt>
                <c:pt idx="14">
                  <c:v>0.69</c:v>
                </c:pt>
                <c:pt idx="15">
                  <c:v>0.69</c:v>
                </c:pt>
                <c:pt idx="16">
                  <c:v>0.69</c:v>
                </c:pt>
                <c:pt idx="17">
                  <c:v>0.69</c:v>
                </c:pt>
                <c:pt idx="18">
                  <c:v>0.7</c:v>
                </c:pt>
                <c:pt idx="19">
                  <c:v>0.7</c:v>
                </c:pt>
                <c:pt idx="20">
                  <c:v>0.71</c:v>
                </c:pt>
                <c:pt idx="21">
                  <c:v>0.71</c:v>
                </c:pt>
                <c:pt idx="22">
                  <c:v>0.71</c:v>
                </c:pt>
                <c:pt idx="23">
                  <c:v>0.73</c:v>
                </c:pt>
                <c:pt idx="24">
                  <c:v>0.73</c:v>
                </c:pt>
                <c:pt idx="25">
                  <c:v>0.74</c:v>
                </c:pt>
                <c:pt idx="26">
                  <c:v>0.75</c:v>
                </c:pt>
                <c:pt idx="27">
                  <c:v>0.77</c:v>
                </c:pt>
                <c:pt idx="28">
                  <c:v>0.77</c:v>
                </c:pt>
                <c:pt idx="29">
                  <c:v>0.79</c:v>
                </c:pt>
                <c:pt idx="30">
                  <c:v>0.81</c:v>
                </c:pt>
                <c:pt idx="31">
                  <c:v>0.81</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0.68</c:v>
                </c:pt>
                <c:pt idx="1">
                  <c:v>0.68</c:v>
                </c:pt>
                <c:pt idx="2">
                  <c:v>0.68</c:v>
                </c:pt>
                <c:pt idx="3">
                  <c:v>0.68</c:v>
                </c:pt>
                <c:pt idx="4">
                  <c:v>0.68</c:v>
                </c:pt>
                <c:pt idx="5">
                  <c:v>0.68</c:v>
                </c:pt>
                <c:pt idx="6">
                  <c:v>0.68</c:v>
                </c:pt>
                <c:pt idx="7">
                  <c:v>0.68</c:v>
                </c:pt>
                <c:pt idx="8">
                  <c:v>0.68</c:v>
                </c:pt>
                <c:pt idx="9">
                  <c:v>0.68</c:v>
                </c:pt>
                <c:pt idx="10">
                  <c:v>0.68</c:v>
                </c:pt>
                <c:pt idx="11">
                  <c:v>0.68</c:v>
                </c:pt>
                <c:pt idx="12">
                  <c:v>0.68</c:v>
                </c:pt>
                <c:pt idx="13">
                  <c:v>0.68</c:v>
                </c:pt>
                <c:pt idx="14">
                  <c:v>0.68</c:v>
                </c:pt>
                <c:pt idx="15">
                  <c:v>0.68</c:v>
                </c:pt>
                <c:pt idx="16">
                  <c:v>0.68</c:v>
                </c:pt>
                <c:pt idx="17">
                  <c:v>0.68</c:v>
                </c:pt>
                <c:pt idx="18">
                  <c:v>0.68</c:v>
                </c:pt>
                <c:pt idx="19">
                  <c:v>0.68</c:v>
                </c:pt>
                <c:pt idx="20">
                  <c:v>0.68</c:v>
                </c:pt>
                <c:pt idx="21">
                  <c:v>0.68</c:v>
                </c:pt>
                <c:pt idx="22">
                  <c:v>0.68</c:v>
                </c:pt>
                <c:pt idx="23">
                  <c:v>0.68</c:v>
                </c:pt>
                <c:pt idx="24">
                  <c:v>0.68</c:v>
                </c:pt>
                <c:pt idx="25">
                  <c:v>0.68</c:v>
                </c:pt>
                <c:pt idx="26">
                  <c:v>0.68</c:v>
                </c:pt>
                <c:pt idx="27">
                  <c:v>0.68</c:v>
                </c:pt>
                <c:pt idx="28">
                  <c:v>0.68</c:v>
                </c:pt>
                <c:pt idx="29">
                  <c:v>0.68</c:v>
                </c:pt>
                <c:pt idx="30">
                  <c:v>0.68</c:v>
                </c:pt>
                <c:pt idx="31">
                  <c:v>0.68</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0.72</c:v>
                </c:pt>
                <c:pt idx="1">
                  <c:v>0.72</c:v>
                </c:pt>
                <c:pt idx="2">
                  <c:v>0.72</c:v>
                </c:pt>
                <c:pt idx="3">
                  <c:v>0.72</c:v>
                </c:pt>
                <c:pt idx="4">
                  <c:v>0.72</c:v>
                </c:pt>
                <c:pt idx="5">
                  <c:v>0.72</c:v>
                </c:pt>
                <c:pt idx="6">
                  <c:v>0.72</c:v>
                </c:pt>
                <c:pt idx="7">
                  <c:v>0.72</c:v>
                </c:pt>
                <c:pt idx="8">
                  <c:v>0.72</c:v>
                </c:pt>
                <c:pt idx="9">
                  <c:v>0.72</c:v>
                </c:pt>
                <c:pt idx="10">
                  <c:v>0.72</c:v>
                </c:pt>
                <c:pt idx="11">
                  <c:v>0.72</c:v>
                </c:pt>
                <c:pt idx="12">
                  <c:v>0.72</c:v>
                </c:pt>
                <c:pt idx="13">
                  <c:v>0.72</c:v>
                </c:pt>
                <c:pt idx="14">
                  <c:v>0.72</c:v>
                </c:pt>
                <c:pt idx="15">
                  <c:v>0.72</c:v>
                </c:pt>
                <c:pt idx="16">
                  <c:v>0.72</c:v>
                </c:pt>
                <c:pt idx="17">
                  <c:v>0.72</c:v>
                </c:pt>
                <c:pt idx="18">
                  <c:v>0.72</c:v>
                </c:pt>
                <c:pt idx="19">
                  <c:v>0.72</c:v>
                </c:pt>
                <c:pt idx="20">
                  <c:v>0.72</c:v>
                </c:pt>
                <c:pt idx="21">
                  <c:v>0.72</c:v>
                </c:pt>
                <c:pt idx="22">
                  <c:v>0.72</c:v>
                </c:pt>
                <c:pt idx="23">
                  <c:v>0.72</c:v>
                </c:pt>
                <c:pt idx="24">
                  <c:v>0.72</c:v>
                </c:pt>
                <c:pt idx="25">
                  <c:v>0.72</c:v>
                </c:pt>
                <c:pt idx="26">
                  <c:v>0.72</c:v>
                </c:pt>
                <c:pt idx="27">
                  <c:v>0.72</c:v>
                </c:pt>
                <c:pt idx="28">
                  <c:v>0.72</c:v>
                </c:pt>
                <c:pt idx="29">
                  <c:v>0.72</c:v>
                </c:pt>
                <c:pt idx="30">
                  <c:v>0.72</c:v>
                </c:pt>
                <c:pt idx="31">
                  <c:v>0.72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CC7-4185-8B2D-F9DC8CE6D4E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05EB8"/>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0.42</c:v>
                </c:pt>
                <c:pt idx="1">
                  <c:v>0.44</c:v>
                </c:pt>
                <c:pt idx="2">
                  <c:v>0.45</c:v>
                </c:pt>
                <c:pt idx="3">
                  <c:v>0.46</c:v>
                </c:pt>
                <c:pt idx="4">
                  <c:v>0.47</c:v>
                </c:pt>
                <c:pt idx="5">
                  <c:v>0.47</c:v>
                </c:pt>
                <c:pt idx="6">
                  <c:v>0.48</c:v>
                </c:pt>
                <c:pt idx="7">
                  <c:v>0.48</c:v>
                </c:pt>
                <c:pt idx="8">
                  <c:v>0.49</c:v>
                </c:pt>
                <c:pt idx="9">
                  <c:v>0.49</c:v>
                </c:pt>
                <c:pt idx="10">
                  <c:v>0.5</c:v>
                </c:pt>
                <c:pt idx="11">
                  <c:v>0.52</c:v>
                </c:pt>
                <c:pt idx="12">
                  <c:v>0.53</c:v>
                </c:pt>
                <c:pt idx="13">
                  <c:v>0.54</c:v>
                </c:pt>
                <c:pt idx="14">
                  <c:v>0.54</c:v>
                </c:pt>
                <c:pt idx="15">
                  <c:v>0.54</c:v>
                </c:pt>
                <c:pt idx="16">
                  <c:v>0.55000000000000004</c:v>
                </c:pt>
                <c:pt idx="17">
                  <c:v>0.55000000000000004</c:v>
                </c:pt>
                <c:pt idx="18">
                  <c:v>0.56000000000000005</c:v>
                </c:pt>
                <c:pt idx="19">
                  <c:v>0.57999999999999996</c:v>
                </c:pt>
                <c:pt idx="20">
                  <c:v>0.57999999999999996</c:v>
                </c:pt>
                <c:pt idx="21">
                  <c:v>0.57999999999999996</c:v>
                </c:pt>
                <c:pt idx="22">
                  <c:v>0.57999999999999996</c:v>
                </c:pt>
                <c:pt idx="23">
                  <c:v>0.59</c:v>
                </c:pt>
                <c:pt idx="24">
                  <c:v>0.59</c:v>
                </c:pt>
                <c:pt idx="25">
                  <c:v>0.61</c:v>
                </c:pt>
                <c:pt idx="26">
                  <c:v>0.63</c:v>
                </c:pt>
                <c:pt idx="27">
                  <c:v>0.64</c:v>
                </c:pt>
                <c:pt idx="28">
                  <c:v>0.64</c:v>
                </c:pt>
                <c:pt idx="29">
                  <c:v>0.69</c:v>
                </c:pt>
                <c:pt idx="30">
                  <c:v>0.71</c:v>
                </c:pt>
                <c:pt idx="31">
                  <c:v>0.74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0.54</c:v>
                </c:pt>
                <c:pt idx="1">
                  <c:v>0.54</c:v>
                </c:pt>
                <c:pt idx="2">
                  <c:v>0.54</c:v>
                </c:pt>
                <c:pt idx="3">
                  <c:v>0.54</c:v>
                </c:pt>
                <c:pt idx="4">
                  <c:v>0.54</c:v>
                </c:pt>
                <c:pt idx="5">
                  <c:v>0.54</c:v>
                </c:pt>
                <c:pt idx="6">
                  <c:v>0.54</c:v>
                </c:pt>
                <c:pt idx="7">
                  <c:v>0.54</c:v>
                </c:pt>
                <c:pt idx="8">
                  <c:v>0.54</c:v>
                </c:pt>
                <c:pt idx="9">
                  <c:v>0.54</c:v>
                </c:pt>
                <c:pt idx="10">
                  <c:v>0.54</c:v>
                </c:pt>
                <c:pt idx="11">
                  <c:v>0.54</c:v>
                </c:pt>
                <c:pt idx="12">
                  <c:v>0.54</c:v>
                </c:pt>
                <c:pt idx="13">
                  <c:v>0.54</c:v>
                </c:pt>
                <c:pt idx="14">
                  <c:v>0.54</c:v>
                </c:pt>
                <c:pt idx="15">
                  <c:v>0.54</c:v>
                </c:pt>
                <c:pt idx="16">
                  <c:v>0.54</c:v>
                </c:pt>
                <c:pt idx="17">
                  <c:v>0.54</c:v>
                </c:pt>
                <c:pt idx="18">
                  <c:v>0.54</c:v>
                </c:pt>
                <c:pt idx="19">
                  <c:v>0.54</c:v>
                </c:pt>
                <c:pt idx="20">
                  <c:v>0.54</c:v>
                </c:pt>
                <c:pt idx="21">
                  <c:v>0.54</c:v>
                </c:pt>
                <c:pt idx="22">
                  <c:v>0.54</c:v>
                </c:pt>
                <c:pt idx="23">
                  <c:v>0.54</c:v>
                </c:pt>
                <c:pt idx="24">
                  <c:v>0.54</c:v>
                </c:pt>
                <c:pt idx="25">
                  <c:v>0.54</c:v>
                </c:pt>
                <c:pt idx="26">
                  <c:v>0.54</c:v>
                </c:pt>
                <c:pt idx="27">
                  <c:v>0.54</c:v>
                </c:pt>
                <c:pt idx="28">
                  <c:v>0.54</c:v>
                </c:pt>
                <c:pt idx="29">
                  <c:v>0.54</c:v>
                </c:pt>
                <c:pt idx="30">
                  <c:v>0.54</c:v>
                </c:pt>
                <c:pt idx="31">
                  <c:v>0.54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0.56000000000000005</c:v>
                </c:pt>
                <c:pt idx="1">
                  <c:v>0.56000000000000005</c:v>
                </c:pt>
                <c:pt idx="2">
                  <c:v>0.56000000000000005</c:v>
                </c:pt>
                <c:pt idx="3">
                  <c:v>0.56000000000000005</c:v>
                </c:pt>
                <c:pt idx="4">
                  <c:v>0.56000000000000005</c:v>
                </c:pt>
                <c:pt idx="5">
                  <c:v>0.56000000000000005</c:v>
                </c:pt>
                <c:pt idx="6">
                  <c:v>0.56000000000000005</c:v>
                </c:pt>
                <c:pt idx="7">
                  <c:v>0.56000000000000005</c:v>
                </c:pt>
                <c:pt idx="8">
                  <c:v>0.56000000000000005</c:v>
                </c:pt>
                <c:pt idx="9">
                  <c:v>0.56000000000000005</c:v>
                </c:pt>
                <c:pt idx="10">
                  <c:v>0.56000000000000005</c:v>
                </c:pt>
                <c:pt idx="11">
                  <c:v>0.56000000000000005</c:v>
                </c:pt>
                <c:pt idx="12">
                  <c:v>0.56000000000000005</c:v>
                </c:pt>
                <c:pt idx="13">
                  <c:v>0.56000000000000005</c:v>
                </c:pt>
                <c:pt idx="14">
                  <c:v>0.56000000000000005</c:v>
                </c:pt>
                <c:pt idx="15">
                  <c:v>0.56000000000000005</c:v>
                </c:pt>
                <c:pt idx="16">
                  <c:v>0.56000000000000005</c:v>
                </c:pt>
                <c:pt idx="17">
                  <c:v>0.56000000000000005</c:v>
                </c:pt>
                <c:pt idx="18">
                  <c:v>0.56000000000000005</c:v>
                </c:pt>
                <c:pt idx="19">
                  <c:v>0.56000000000000005</c:v>
                </c:pt>
                <c:pt idx="20">
                  <c:v>0.56000000000000005</c:v>
                </c:pt>
                <c:pt idx="21">
                  <c:v>0.56000000000000005</c:v>
                </c:pt>
                <c:pt idx="22">
                  <c:v>0.56000000000000005</c:v>
                </c:pt>
                <c:pt idx="23">
                  <c:v>0.56000000000000005</c:v>
                </c:pt>
                <c:pt idx="24">
                  <c:v>0.56000000000000005</c:v>
                </c:pt>
                <c:pt idx="25">
                  <c:v>0.56000000000000005</c:v>
                </c:pt>
                <c:pt idx="26">
                  <c:v>0.56000000000000005</c:v>
                </c:pt>
                <c:pt idx="27">
                  <c:v>0.56000000000000005</c:v>
                </c:pt>
                <c:pt idx="28">
                  <c:v>0.56000000000000005</c:v>
                </c:pt>
                <c:pt idx="29">
                  <c:v>0.56000000000000005</c:v>
                </c:pt>
                <c:pt idx="30">
                  <c:v>0.56000000000000005</c:v>
                </c:pt>
                <c:pt idx="31">
                  <c:v>0.56000000000000005</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A46-4C70-B2F7-59711613AA6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F4F-4703-B9E2-A2BF251C01B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368-4C00-8326-22891243372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05EB8"/>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0.44</c:v>
                </c:pt>
                <c:pt idx="1">
                  <c:v>0.44</c:v>
                </c:pt>
                <c:pt idx="2">
                  <c:v>0.47</c:v>
                </c:pt>
                <c:pt idx="3">
                  <c:v>0.47</c:v>
                </c:pt>
                <c:pt idx="4">
                  <c:v>0.48</c:v>
                </c:pt>
                <c:pt idx="5">
                  <c:v>0.49</c:v>
                </c:pt>
                <c:pt idx="6">
                  <c:v>0.5</c:v>
                </c:pt>
                <c:pt idx="7">
                  <c:v>0.51</c:v>
                </c:pt>
                <c:pt idx="8">
                  <c:v>0.51</c:v>
                </c:pt>
                <c:pt idx="9">
                  <c:v>0.51</c:v>
                </c:pt>
                <c:pt idx="10">
                  <c:v>0.53</c:v>
                </c:pt>
                <c:pt idx="11">
                  <c:v>0.53</c:v>
                </c:pt>
                <c:pt idx="12">
                  <c:v>0.54</c:v>
                </c:pt>
                <c:pt idx="13">
                  <c:v>0.54</c:v>
                </c:pt>
                <c:pt idx="14">
                  <c:v>0.54</c:v>
                </c:pt>
                <c:pt idx="15">
                  <c:v>0.54</c:v>
                </c:pt>
                <c:pt idx="16">
                  <c:v>0.55000000000000004</c:v>
                </c:pt>
                <c:pt idx="17">
                  <c:v>0.55000000000000004</c:v>
                </c:pt>
                <c:pt idx="18">
                  <c:v>0.56000000000000005</c:v>
                </c:pt>
                <c:pt idx="19">
                  <c:v>0.56999999999999995</c:v>
                </c:pt>
                <c:pt idx="20">
                  <c:v>0.56999999999999995</c:v>
                </c:pt>
                <c:pt idx="21">
                  <c:v>0.56999999999999995</c:v>
                </c:pt>
                <c:pt idx="22">
                  <c:v>0.59</c:v>
                </c:pt>
                <c:pt idx="23">
                  <c:v>0.59</c:v>
                </c:pt>
                <c:pt idx="24">
                  <c:v>0.6</c:v>
                </c:pt>
                <c:pt idx="25">
                  <c:v>0.61</c:v>
                </c:pt>
                <c:pt idx="26">
                  <c:v>0.61</c:v>
                </c:pt>
                <c:pt idx="27">
                  <c:v>0.61</c:v>
                </c:pt>
                <c:pt idx="28">
                  <c:v>0.66</c:v>
                </c:pt>
                <c:pt idx="29">
                  <c:v>0.69</c:v>
                </c:pt>
                <c:pt idx="30">
                  <c:v>0.7</c:v>
                </c:pt>
                <c:pt idx="31">
                  <c:v>0.72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pt idx="15">
                  <c:v>0.55000000000000004</c:v>
                </c:pt>
                <c:pt idx="16">
                  <c:v>0.55000000000000004</c:v>
                </c:pt>
                <c:pt idx="17">
                  <c:v>0.55000000000000004</c:v>
                </c:pt>
                <c:pt idx="18">
                  <c:v>0.55000000000000004</c:v>
                </c:pt>
                <c:pt idx="19">
                  <c:v>0.55000000000000004</c:v>
                </c:pt>
                <c:pt idx="20">
                  <c:v>0.55000000000000004</c:v>
                </c:pt>
                <c:pt idx="21">
                  <c:v>0.55000000000000004</c:v>
                </c:pt>
                <c:pt idx="22">
                  <c:v>0.55000000000000004</c:v>
                </c:pt>
                <c:pt idx="23">
                  <c:v>0.55000000000000004</c:v>
                </c:pt>
                <c:pt idx="24">
                  <c:v>0.55000000000000004</c:v>
                </c:pt>
                <c:pt idx="25">
                  <c:v>0.55000000000000004</c:v>
                </c:pt>
                <c:pt idx="26">
                  <c:v>0.55000000000000004</c:v>
                </c:pt>
                <c:pt idx="27">
                  <c:v>0.55000000000000004</c:v>
                </c:pt>
                <c:pt idx="28">
                  <c:v>0.55000000000000004</c:v>
                </c:pt>
                <c:pt idx="29">
                  <c:v>0.55000000000000004</c:v>
                </c:pt>
                <c:pt idx="30">
                  <c:v>0.55000000000000004</c:v>
                </c:pt>
                <c:pt idx="31">
                  <c:v>0.55000000000000004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pt idx="10">
                  <c:v>0.55000000000000004</c:v>
                </c:pt>
                <c:pt idx="11">
                  <c:v>0.55000000000000004</c:v>
                </c:pt>
                <c:pt idx="12">
                  <c:v>0.55000000000000004</c:v>
                </c:pt>
                <c:pt idx="13">
                  <c:v>0.55000000000000004</c:v>
                </c:pt>
                <c:pt idx="14">
                  <c:v>0.55000000000000004</c:v>
                </c:pt>
                <c:pt idx="15">
                  <c:v>0.55000000000000004</c:v>
                </c:pt>
                <c:pt idx="16">
                  <c:v>0.55000000000000004</c:v>
                </c:pt>
                <c:pt idx="17">
                  <c:v>0.55000000000000004</c:v>
                </c:pt>
                <c:pt idx="18">
                  <c:v>0.55000000000000004</c:v>
                </c:pt>
                <c:pt idx="19">
                  <c:v>0.55000000000000004</c:v>
                </c:pt>
                <c:pt idx="20">
                  <c:v>0.55000000000000004</c:v>
                </c:pt>
                <c:pt idx="21">
                  <c:v>0.55000000000000004</c:v>
                </c:pt>
                <c:pt idx="22">
                  <c:v>0.55000000000000004</c:v>
                </c:pt>
                <c:pt idx="23">
                  <c:v>0.55000000000000004</c:v>
                </c:pt>
                <c:pt idx="24">
                  <c:v>0.55000000000000004</c:v>
                </c:pt>
                <c:pt idx="25">
                  <c:v>0.55000000000000004</c:v>
                </c:pt>
                <c:pt idx="26">
                  <c:v>0.55000000000000004</c:v>
                </c:pt>
                <c:pt idx="27">
                  <c:v>0.55000000000000004</c:v>
                </c:pt>
                <c:pt idx="28">
                  <c:v>0.55000000000000004</c:v>
                </c:pt>
                <c:pt idx="29">
                  <c:v>0.55000000000000004</c:v>
                </c:pt>
                <c:pt idx="30">
                  <c:v>0.55000000000000004</c:v>
                </c:pt>
                <c:pt idx="31">
                  <c:v>0.55000000000000004</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A46-4C70-B2F7-59711613AA6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AE-4B34-AFCC-BB5D77C324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713-4AAB-92A0-B87672122D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1E02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C3B-4200-B864-523D26E5D7C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74006F"/>
    </a:solidFill>
  </c:spPr>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43768177626431E-2"/>
          <c:y val="0.13196952434447426"/>
          <c:w val="0.87766900759026745"/>
          <c:h val="0.70981162768392614"/>
        </c:manualLayout>
      </c:layout>
      <c:lineChart>
        <c:grouping val="standard"/>
        <c:varyColors val="0"/>
        <c:dLbls>
          <c:showLegendKey val="0"/>
          <c:showVal val="0"/>
          <c:showCatName val="0"/>
          <c:showSerName val="0"/>
          <c:showPercent val="0"/>
          <c:showBubbleSize val="0"/>
        </c:dLbls>
        <c:marker val="1"/>
        <c:smooth val="0"/>
        <c:axId val="744577968"/>
        <c:axId val="1773152575"/>
      </c:lineChart>
      <c:catAx>
        <c:axId val="744577968"/>
        <c:scaling>
          <c:orientation val="minMax"/>
        </c:scaling>
        <c:delete val="1"/>
        <c:axPos val="b"/>
        <c:numFmt formatCode="General" sourceLinked="1"/>
        <c:majorTickMark val="none"/>
        <c:minorTickMark val="none"/>
        <c:tickLblPos val="nextTo"/>
        <c:crossAx val="1773152575"/>
        <c:crosses val="autoZero"/>
        <c:auto val="1"/>
        <c:lblAlgn val="ctr"/>
        <c:lblOffset val="100"/>
        <c:tickMarkSkip val="1"/>
        <c:noMultiLvlLbl val="1"/>
      </c:catAx>
      <c:valAx>
        <c:axId val="1773152575"/>
        <c:scaling>
          <c:orientation val="minMax"/>
          <c:max val="1"/>
        </c:scaling>
        <c:delete val="1"/>
        <c:axPos val="l"/>
        <c:numFmt formatCode="0%" sourceLinked="1"/>
        <c:majorTickMark val="out"/>
        <c:minorTickMark val="none"/>
        <c:tickLblPos val="nextTo"/>
        <c:crossAx val="744577968"/>
        <c:crosses val="autoZero"/>
        <c:crossBetween val="between"/>
        <c:majorUnit val="0.2"/>
      </c:valAx>
      <c:spPr>
        <a:noFill/>
        <a:ln w="25400">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9F2-4770-88A2-8BFE8DE586A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B32-4A8A-BE12-101FDD07930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AF1-4A5B-94DD-236FE45013B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About right</c:v>
                </c:pt>
              </c:strCache>
            </c:strRef>
          </c:tx>
          <c:spPr>
            <a:ln>
              <a:noFill/>
            </a:ln>
          </c:spPr>
          <c:marker>
            <c:symbol val="dash"/>
            <c:size val="11"/>
            <c:spPr>
              <a:solidFill>
                <a:srgbClr val="005EB8"/>
              </a:solidFill>
              <a:ln>
                <a:noFill/>
              </a:ln>
            </c:spPr>
          </c:marker>
          <c:dLbls>
            <c:dLbl>
              <c:idx val="0"/>
              <c:layout>
                <c:manualLayout>
                  <c:x val="-0.14499407047094531"/>
                  <c:y val="-2.8864815353201517E-17"/>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B3C1-4349-8C8A-1F24D2A0E808}"/>
                </c:ext>
              </c:extLst>
            </c:dLbl>
            <c:dLbl>
              <c:idx val="1"/>
              <c:layout>
                <c:manualLayout>
                  <c:x val="-0.11672675377927551"/>
                  <c:y val="0"/>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B3C1-4349-8C8A-1F24D2A0E808}"/>
                </c:ext>
              </c:extLst>
            </c:dLbl>
            <c:spPr>
              <a:noFill/>
              <a:ln>
                <a:noFill/>
              </a:ln>
              <a:effectLst/>
            </c:spPr>
            <c:txPr>
              <a:bodyPr/>
              <a:lstStyle/>
              <a:p>
                <a:pPr>
                  <a:defRPr sz="1100" b="1">
                    <a:solidFill>
                      <a:srgbClr val="005EB8"/>
                    </a:solidFill>
                  </a:defRPr>
                </a:pPr>
                <a:endParaRPr lang="en-US"/>
              </a:p>
            </c:txPr>
            <c:dLblPos val="l"/>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Sheet1!$B$2:$B$7</c:f>
              <c:numCache>
                <c:formatCode>General</c:formatCode>
                <c:ptCount val="3"/>
                <c:pt idx="0">
                  <c:v>57</c:v>
                </c:pt>
                <c:pt idx="1">
                  <c:v>66</c:v>
                </c:pt>
                <c:pt idx="2">
                  <c:v>54</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3C1-4349-8C8A-1F24D2A0E808}"/>
            </c:ext>
          </c:extLst>
        </c:ser>
        <c:ser>
          <c:idx val="1"/>
          <c:order val="1"/>
          <c:tx>
            <c:strRef>
              <c:f>Sheet1!$C$1</c:f>
              <c:strCache>
                <c:ptCount val="1"/>
                <c:pt idx="0">
                  <c:v>% Took too long</c:v>
                </c:pt>
              </c:strCache>
            </c:strRef>
          </c:tx>
          <c:spPr>
            <a:ln>
              <a:noFill/>
            </a:ln>
          </c:spPr>
          <c:marker>
            <c:symbol val="dash"/>
            <c:size val="11"/>
            <c:spPr>
              <a:solidFill>
                <a:srgbClr val="768692"/>
              </a:solidFill>
              <a:ln>
                <a:noFill/>
              </a:ln>
            </c:spPr>
          </c:marker>
          <c:dLbls>
            <c:spPr>
              <a:noFill/>
              <a:ln>
                <a:noFill/>
              </a:ln>
              <a:effectLst/>
            </c:spPr>
            <c:txPr>
              <a:bodyPr/>
              <a:lstStyle/>
              <a:p>
                <a:pPr>
                  <a:defRPr sz="1100" b="1">
                    <a:solidFill>
                      <a:srgbClr val="768692"/>
                    </a:solidFill>
                  </a:defRPr>
                </a:pPr>
                <a:endParaRPr lang="en-US"/>
              </a:p>
            </c:txPr>
            <c:dLblPos val="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Sheet1!$C$2:$C$7</c:f>
              <c:numCache>
                <c:formatCode>General</c:formatCode>
                <c:ptCount val="3"/>
                <c:pt idx="0">
                  <c:v>43</c:v>
                </c:pt>
                <c:pt idx="1">
                  <c:v>34</c:v>
                </c:pt>
                <c:pt idx="2">
                  <c:v>46</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3C1-4349-8C8A-1F24D2A0E80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624710656"/>
        <c:axId val="624198208"/>
      </c:lineChart>
      <c:catAx>
        <c:axId val="624710656"/>
        <c:scaling>
          <c:orientation val="minMax"/>
        </c:scaling>
        <c:delete val="0"/>
        <c:axPos val="b"/>
        <c:numFmt formatCode="@" sourceLinked="1"/>
        <c:majorTickMark val="out"/>
        <c:minorTickMark val="none"/>
        <c:tickLblPos val="nextTo"/>
        <c:spPr>
          <a:ln>
            <a:solidFill>
              <a:schemeClr val="tx1"/>
            </a:solidFill>
          </a:ln>
        </c:spPr>
        <c:txPr>
          <a:bodyPr/>
          <a:lstStyle/>
          <a:p>
            <a:pPr>
              <a:defRPr sz="800">
                <a:solidFill>
                  <a:schemeClr val="tx1"/>
                </a:solidFill>
              </a:defRPr>
            </a:pPr>
            <a:endParaRPr lang="en-US"/>
          </a:p>
        </c:txPr>
        <c:crossAx val="624198208"/>
        <c:crosses val="autoZero"/>
        <c:auto val="1"/>
        <c:lblAlgn val="ctr"/>
        <c:lblOffset val="100"/>
        <c:noMultiLvlLbl val="0"/>
      </c:catAx>
      <c:valAx>
        <c:axId val="62419820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700">
                <a:solidFill>
                  <a:schemeClr val="tx1"/>
                </a:solidFill>
              </a:defRPr>
            </a:pPr>
            <a:endParaRPr lang="en-US"/>
          </a:p>
        </c:txPr>
        <c:crossAx val="624710656"/>
        <c:crosses val="autoZero"/>
        <c:crossBetween val="between"/>
      </c:valAx>
    </c:plotArea>
    <c:legend>
      <c:legendPos val="r"/>
      <c:layout>
        <c:manualLayout>
          <c:xMode val="edge"/>
          <c:yMode val="edge"/>
          <c:x val="0.13436408958304441"/>
          <c:y val="1.1180788060679105E-2"/>
          <c:w val="0.8017633877315089"/>
          <c:h val="0.13934911961502777"/>
        </c:manualLayout>
      </c:layout>
      <c:overlay val="0"/>
      <c:spPr>
        <a:ln w="12700">
          <a:solidFill>
            <a:schemeClr val="tx1">
              <a:alpha val="80000"/>
            </a:schemeClr>
          </a:solidFill>
        </a:ln>
      </c:spPr>
      <c:txPr>
        <a:bodyPr/>
        <a:lstStyle/>
        <a:p>
          <a:pPr>
            <a:defRPr sz="1050" b="1">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15111211079484E-2"/>
          <c:y val="0.1735795740602189"/>
          <c:w val="0.45754972638532326"/>
          <c:h val="0.49845648131271741"/>
        </c:manualLayout>
      </c:layout>
      <c:doughnutChart>
        <c:varyColors val="1"/>
        <c:ser>
          <c:idx val="0"/>
          <c:order val="0"/>
          <c:tx>
            <c:strRef>
              <c:f>Sheet1!$B$1</c:f>
              <c:strCache>
                <c:ptCount val="1"/>
                <c:pt idx="0">
                  <c:v>Sales</c:v>
                </c:pt>
              </c:strCache>
            </c:strRef>
          </c:tx>
          <c:spPr>
            <a:solidFill>
              <a:srgbClr val="51BF70"/>
            </a:solidFill>
            <a:ln w="19050">
              <a:solidFill>
                <a:schemeClr val="bg1"/>
              </a:solidFill>
            </a:ln>
          </c:spPr>
          <c:dPt>
            <c:idx val="0"/>
            <c:bubble3D val="0"/>
            <c:spPr>
              <a:solidFill>
                <a:srgbClr val="005EB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4B8-4E85-BBB4-11BA69551F32}"/>
              </c:ext>
            </c:extLst>
          </c:dPt>
          <c:dPt>
            <c:idx val="1"/>
            <c:bubble3D val="0"/>
            <c:spPr>
              <a:solidFill>
                <a:srgbClr val="41B6E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4B8-4E85-BBB4-11BA69551F32}"/>
              </c:ext>
            </c:extLst>
          </c:dPt>
          <c:dPt>
            <c:idx val="2"/>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4B8-4E85-BBB4-11BA69551F32}"/>
              </c:ext>
            </c:extLst>
          </c:dPt>
          <c:dPt>
            <c:idx val="3"/>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4B8-4E85-BBB4-11BA69551F32}"/>
              </c:ext>
            </c:extLst>
          </c:dPt>
          <c:dPt>
            <c:idx val="4"/>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4B8-4E85-BBB4-11BA69551F32}"/>
              </c:ext>
            </c:extLst>
          </c:dPt>
          <c:dPt>
            <c:idx val="5"/>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4B8-4E85-BBB4-11BA69551F32}"/>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Sheet1!$A$2:$A$3</c:f>
              <c:strCache>
                <c:ptCount val="2"/>
                <c:pt idx="0">
                  <c:v>It was about right</c:v>
                </c:pt>
                <c:pt idx="1">
                  <c:v>It took too long</c:v>
                </c:pt>
              </c:strCache>
            </c:strRef>
          </c:cat>
          <c:val>
            <c:numRef>
              <c:f>Sheet1!$B$2:$B$3</c:f>
              <c:numCache>
                <c:formatCode>General</c:formatCode>
                <c:ptCount val="2"/>
                <c:pt idx="0">
                  <c:v>54</c:v>
                </c:pt>
                <c:pt idx="1">
                  <c:v>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4B8-4E85-BBB4-11BA69551F32}"/>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57869189691648593"/>
          <c:y val="0.35341224694769496"/>
          <c:w val="0.33295666953184538"/>
          <c:h val="0.16391760592731572"/>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43768177626431E-2"/>
          <c:y val="0.13196952434447426"/>
          <c:w val="0.87766900759026745"/>
          <c:h val="0.70981162768392614"/>
        </c:manualLayout>
      </c:layout>
      <c:lineChart>
        <c:grouping val="standard"/>
        <c:varyColors val="0"/>
        <c:dLbls>
          <c:showLegendKey val="0"/>
          <c:showVal val="0"/>
          <c:showCatName val="0"/>
          <c:showSerName val="0"/>
          <c:showPercent val="0"/>
          <c:showBubbleSize val="0"/>
        </c:dLbls>
        <c:marker val="1"/>
        <c:smooth val="0"/>
        <c:axId val="744577968"/>
        <c:axId val="1773152575"/>
      </c:lineChart>
      <c:catAx>
        <c:axId val="744577968"/>
        <c:scaling>
          <c:orientation val="minMax"/>
        </c:scaling>
        <c:delete val="1"/>
        <c:axPos val="b"/>
        <c:numFmt formatCode="General" sourceLinked="1"/>
        <c:majorTickMark val="none"/>
        <c:minorTickMark val="none"/>
        <c:tickLblPos val="nextTo"/>
        <c:crossAx val="1773152575"/>
        <c:crosses val="autoZero"/>
        <c:auto val="1"/>
        <c:lblAlgn val="ctr"/>
        <c:lblOffset val="100"/>
        <c:tickMarkSkip val="1"/>
        <c:noMultiLvlLbl val="1"/>
      </c:catAx>
      <c:valAx>
        <c:axId val="1773152575"/>
        <c:scaling>
          <c:orientation val="minMax"/>
          <c:max val="1"/>
        </c:scaling>
        <c:delete val="1"/>
        <c:axPos val="l"/>
        <c:numFmt formatCode="0%" sourceLinked="1"/>
        <c:majorTickMark val="out"/>
        <c:minorTickMark val="none"/>
        <c:tickLblPos val="nextTo"/>
        <c:crossAx val="744577968"/>
        <c:crosses val="autoZero"/>
        <c:crossBetween val="between"/>
        <c:majorUnit val="0.2"/>
      </c:valAx>
      <c:spPr>
        <a:noFill/>
        <a:ln w="25400">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71A-4561-A182-BA22E79749E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D6B-4A4E-8746-3590236046F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Good</c:v>
                </c:pt>
              </c:strCache>
            </c:strRef>
          </c:tx>
          <c:spPr>
            <a:ln>
              <a:noFill/>
            </a:ln>
          </c:spPr>
          <c:marker>
            <c:symbol val="dash"/>
            <c:size val="11"/>
            <c:spPr>
              <a:solidFill>
                <a:srgbClr val="005EB8"/>
              </a:solidFill>
              <a:ln>
                <a:noFill/>
              </a:ln>
            </c:spPr>
          </c:marker>
          <c:dLbls>
            <c:dLbl>
              <c:idx val="0"/>
              <c:layout>
                <c:manualLayout>
                  <c:x val="-0.14499407047094531"/>
                  <c:y val="-2.8864815353201517E-17"/>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C755-477E-AA28-132E2FB41BEA}"/>
                </c:ext>
              </c:extLst>
            </c:dLbl>
            <c:dLbl>
              <c:idx val="1"/>
              <c:layout>
                <c:manualLayout>
                  <c:x val="-0.11672675377927551"/>
                  <c:y val="0"/>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C755-477E-AA28-132E2FB41BEA}"/>
                </c:ext>
              </c:extLst>
            </c:dLbl>
            <c:spPr>
              <a:noFill/>
              <a:ln>
                <a:noFill/>
              </a:ln>
              <a:effectLst/>
            </c:spPr>
            <c:txPr>
              <a:bodyPr/>
              <a:lstStyle/>
              <a:p>
                <a:pPr>
                  <a:defRPr sz="1100" b="1">
                    <a:solidFill>
                      <a:srgbClr val="005EB8"/>
                    </a:solidFill>
                  </a:defRPr>
                </a:pPr>
                <a:endParaRPr lang="en-US"/>
              </a:p>
            </c:txPr>
            <c:dLblPos val="l"/>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Sheet1!$B$2:$B$7</c:f>
              <c:numCache>
                <c:formatCode>General</c:formatCode>
                <c:ptCount val="3"/>
                <c:pt idx="0">
                  <c:v>59</c:v>
                </c:pt>
                <c:pt idx="1">
                  <c:v>60</c:v>
                </c:pt>
                <c:pt idx="2">
                  <c:v>47</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755-477E-AA28-132E2FB41BEA}"/>
            </c:ext>
          </c:extLst>
        </c:ser>
        <c:ser>
          <c:idx val="1"/>
          <c:order val="1"/>
          <c:tx>
            <c:strRef>
              <c:f>Sheet1!$C$1</c:f>
              <c:strCache>
                <c:ptCount val="1"/>
                <c:pt idx="0">
                  <c:v>% Poor</c:v>
                </c:pt>
              </c:strCache>
            </c:strRef>
          </c:tx>
          <c:spPr>
            <a:ln>
              <a:noFill/>
            </a:ln>
          </c:spPr>
          <c:marker>
            <c:symbol val="dash"/>
            <c:size val="11"/>
            <c:spPr>
              <a:solidFill>
                <a:srgbClr val="768692"/>
              </a:solidFill>
              <a:ln>
                <a:noFill/>
              </a:ln>
            </c:spPr>
          </c:marker>
          <c:dLbls>
            <c:spPr>
              <a:noFill/>
              <a:ln>
                <a:noFill/>
              </a:ln>
              <a:effectLst/>
            </c:spPr>
            <c:txPr>
              <a:bodyPr/>
              <a:lstStyle/>
              <a:p>
                <a:pPr>
                  <a:defRPr sz="1100" b="1">
                    <a:solidFill>
                      <a:srgbClr val="768692"/>
                    </a:solidFill>
                  </a:defRPr>
                </a:pPr>
                <a:endParaRPr lang="en-US"/>
              </a:p>
            </c:txPr>
            <c:dLblPos val="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Sheet1!$C$2:$C$7</c:f>
              <c:numCache>
                <c:formatCode>General</c:formatCode>
                <c:ptCount val="3"/>
                <c:pt idx="0">
                  <c:v>20</c:v>
                </c:pt>
                <c:pt idx="1">
                  <c:v>20</c:v>
                </c:pt>
                <c:pt idx="2">
                  <c:v>31</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755-477E-AA28-132E2FB41BEA}"/>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624710656"/>
        <c:axId val="624198208"/>
      </c:lineChart>
      <c:catAx>
        <c:axId val="624710656"/>
        <c:scaling>
          <c:orientation val="minMax"/>
        </c:scaling>
        <c:delete val="0"/>
        <c:axPos val="b"/>
        <c:numFmt formatCode="@" sourceLinked="1"/>
        <c:majorTickMark val="out"/>
        <c:minorTickMark val="none"/>
        <c:tickLblPos val="nextTo"/>
        <c:spPr>
          <a:ln>
            <a:solidFill>
              <a:schemeClr val="tx1"/>
            </a:solidFill>
          </a:ln>
        </c:spPr>
        <c:txPr>
          <a:bodyPr/>
          <a:lstStyle/>
          <a:p>
            <a:pPr>
              <a:defRPr sz="800">
                <a:solidFill>
                  <a:schemeClr val="tx1"/>
                </a:solidFill>
              </a:defRPr>
            </a:pPr>
            <a:endParaRPr lang="en-US"/>
          </a:p>
        </c:txPr>
        <c:crossAx val="624198208"/>
        <c:crosses val="autoZero"/>
        <c:auto val="1"/>
        <c:lblAlgn val="ctr"/>
        <c:lblOffset val="100"/>
        <c:noMultiLvlLbl val="0"/>
      </c:catAx>
      <c:valAx>
        <c:axId val="62419820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700">
                <a:solidFill>
                  <a:schemeClr val="tx1"/>
                </a:solidFill>
              </a:defRPr>
            </a:pPr>
            <a:endParaRPr lang="en-US"/>
          </a:p>
        </c:txPr>
        <c:crossAx val="624710656"/>
        <c:crosses val="autoZero"/>
        <c:crossBetween val="between"/>
      </c:valAx>
    </c:plotArea>
    <c:legend>
      <c:legendPos val="r"/>
      <c:layout>
        <c:manualLayout>
          <c:xMode val="edge"/>
          <c:yMode val="edge"/>
          <c:x val="0.12024863641890601"/>
          <c:y val="1.1180788060679105E-2"/>
          <c:w val="0.8017633877315089"/>
          <c:h val="0.13934911961502777"/>
        </c:manualLayout>
      </c:layout>
      <c:overlay val="0"/>
      <c:spPr>
        <a:ln w="12700">
          <a:solidFill>
            <a:schemeClr val="tx1">
              <a:alpha val="80000"/>
            </a:schemeClr>
          </a:solidFill>
        </a:ln>
      </c:spPr>
      <c:txPr>
        <a:bodyPr/>
        <a:lstStyle/>
        <a:p>
          <a:pPr>
            <a:defRPr sz="1050" b="1">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997061654946358E-2"/>
          <c:y val="0.15830515487739183"/>
          <c:w val="0.4950961913291575"/>
          <c:h val="0.59504704022096744"/>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005EB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B8-43D1-B2DF-C665956839A2}"/>
              </c:ext>
            </c:extLst>
          </c:dPt>
          <c:dPt>
            <c:idx val="1"/>
            <c:bubble3D val="0"/>
            <c:spPr>
              <a:solidFill>
                <a:srgbClr val="41B6E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2B8-43D1-B2DF-C665956839A2}"/>
              </c:ext>
            </c:extLst>
          </c:dPt>
          <c:dPt>
            <c:idx val="2"/>
            <c:bubble3D val="0"/>
            <c:spPr>
              <a:solidFill>
                <a:srgbClr val="003087"/>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2B8-43D1-B2DF-C665956839A2}"/>
              </c:ext>
            </c:extLst>
          </c:dPt>
          <c:dPt>
            <c:idx val="3"/>
            <c:bubble3D val="0"/>
            <c:spPr>
              <a:solidFill>
                <a:srgbClr val="768692"/>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2B8-43D1-B2DF-C665956839A2}"/>
              </c:ext>
            </c:extLst>
          </c:dPt>
          <c:dPt>
            <c:idx val="4"/>
            <c:bubble3D val="0"/>
            <c:spPr>
              <a:solidFill>
                <a:srgbClr val="425563"/>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2B8-43D1-B2DF-C665956839A2}"/>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2B8-43D1-B2DF-C665956839A2}"/>
              </c:ext>
            </c:extLst>
          </c:dPt>
          <c:dLbls>
            <c:dLbl>
              <c:idx val="3"/>
              <c:layout>
                <c:manualLayout>
                  <c:x val="-6.8245613789962118E-3"/>
                  <c:y val="5.3871565351858999E-4"/>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2B8-43D1-B2DF-C665956839A2}"/>
                </c:ext>
              </c:extLst>
            </c:dLbl>
            <c:dLbl>
              <c:idx val="4"/>
              <c:layout>
                <c:manualLayout>
                  <c:x val="5.0808359263331887E-3"/>
                  <c:y val="1.0324263833639917E-3"/>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2B8-43D1-B2DF-C665956839A2}"/>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20</c:v>
                </c:pt>
                <c:pt idx="1">
                  <c:v>28</c:v>
                </c:pt>
                <c:pt idx="2">
                  <c:v>22</c:v>
                </c:pt>
                <c:pt idx="3">
                  <c:v>14</c:v>
                </c:pt>
                <c:pt idx="4">
                  <c:v>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2B8-43D1-B2DF-C665956839A2}"/>
            </c:ext>
          </c:extLst>
        </c:ser>
        <c:dLbls>
          <c:showLegendKey val="0"/>
          <c:showVal val="0"/>
          <c:showCatName val="0"/>
          <c:showSerName val="0"/>
          <c:showPercent val="0"/>
          <c:showBubbleSize val="0"/>
          <c:showLeaderLines val="0"/>
        </c:dLbls>
        <c:firstSliceAng val="0"/>
        <c:holeSize val="44"/>
      </c:doughnutChart>
    </c:plotArea>
    <c:legend>
      <c:legendPos val="b"/>
      <c:layout>
        <c:manualLayout>
          <c:xMode val="edge"/>
          <c:yMode val="edge"/>
          <c:x val="0.57069730854299716"/>
          <c:y val="0.2289877385093026"/>
          <c:w val="0.4242797002692435"/>
          <c:h val="0.43505305538019334"/>
        </c:manualLayout>
      </c:layout>
      <c:overlay val="1"/>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43768177626431E-2"/>
          <c:y val="0.13196952434447426"/>
          <c:w val="0.87766900759026745"/>
          <c:h val="0.70981162768392614"/>
        </c:manualLayout>
      </c:layout>
      <c:lineChart>
        <c:grouping val="standard"/>
        <c:varyColors val="0"/>
        <c:dLbls>
          <c:showLegendKey val="0"/>
          <c:showVal val="0"/>
          <c:showCatName val="0"/>
          <c:showSerName val="0"/>
          <c:showPercent val="0"/>
          <c:showBubbleSize val="0"/>
        </c:dLbls>
        <c:marker val="1"/>
        <c:smooth val="0"/>
        <c:axId val="744577968"/>
        <c:axId val="1773152575"/>
      </c:lineChart>
      <c:catAx>
        <c:axId val="744577968"/>
        <c:scaling>
          <c:orientation val="minMax"/>
        </c:scaling>
        <c:delete val="1"/>
        <c:axPos val="b"/>
        <c:numFmt formatCode="General" sourceLinked="1"/>
        <c:majorTickMark val="none"/>
        <c:minorTickMark val="none"/>
        <c:tickLblPos val="nextTo"/>
        <c:crossAx val="1773152575"/>
        <c:crosses val="autoZero"/>
        <c:auto val="1"/>
        <c:lblAlgn val="ctr"/>
        <c:lblOffset val="100"/>
        <c:tickMarkSkip val="1"/>
        <c:noMultiLvlLbl val="1"/>
      </c:catAx>
      <c:valAx>
        <c:axId val="1773152575"/>
        <c:scaling>
          <c:orientation val="minMax"/>
          <c:max val="1"/>
        </c:scaling>
        <c:delete val="1"/>
        <c:axPos val="l"/>
        <c:numFmt formatCode="0%" sourceLinked="1"/>
        <c:majorTickMark val="out"/>
        <c:minorTickMark val="none"/>
        <c:tickLblPos val="nextTo"/>
        <c:crossAx val="744577968"/>
        <c:crosses val="autoZero"/>
        <c:crossBetween val="between"/>
        <c:majorUnit val="0.2"/>
      </c:valAx>
      <c:spPr>
        <a:noFill/>
        <a:ln w="25400">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Good</c:v>
                </c:pt>
              </c:strCache>
            </c:strRef>
          </c:tx>
          <c:spPr>
            <a:ln>
              <a:noFill/>
            </a:ln>
          </c:spPr>
          <c:marker>
            <c:symbol val="dash"/>
            <c:size val="11"/>
            <c:spPr>
              <a:solidFill>
                <a:srgbClr val="005EB8"/>
              </a:solidFill>
              <a:ln>
                <a:noFill/>
              </a:ln>
            </c:spPr>
          </c:marker>
          <c:dLbls>
            <c:dLbl>
              <c:idx val="0"/>
              <c:layout>
                <c:manualLayout>
                  <c:x val="-0.14499407047094531"/>
                  <c:y val="-2.8864815353201517E-17"/>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7A03-4718-B683-232ABA5155FB}"/>
                </c:ext>
              </c:extLst>
            </c:dLbl>
            <c:dLbl>
              <c:idx val="1"/>
              <c:layout>
                <c:manualLayout>
                  <c:x val="-0.13364822506986798"/>
                  <c:y val="-1.6771182091018761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7A03-4718-B683-232ABA5155FB}"/>
                </c:ext>
              </c:extLst>
            </c:dLbl>
            <c:spPr>
              <a:noFill/>
              <a:ln>
                <a:noFill/>
              </a:ln>
              <a:effectLst/>
            </c:spPr>
            <c:txPr>
              <a:bodyPr/>
              <a:lstStyle/>
              <a:p>
                <a:pPr>
                  <a:defRPr sz="1100" b="1">
                    <a:solidFill>
                      <a:srgbClr val="005EB8"/>
                    </a:solidFill>
                  </a:defRPr>
                </a:pPr>
                <a:endParaRPr lang="en-US"/>
              </a:p>
            </c:txPr>
            <c:dLblPos val="l"/>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Sheet1!$B$2:$B$7</c:f>
              <c:numCache>
                <c:formatCode>General</c:formatCode>
                <c:ptCount val="3"/>
                <c:pt idx="0">
                  <c:v>79</c:v>
                </c:pt>
                <c:pt idx="1">
                  <c:v>81</c:v>
                </c:pt>
                <c:pt idx="2">
                  <c:v>70</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A03-4718-B683-232ABA5155FB}"/>
            </c:ext>
          </c:extLst>
        </c:ser>
        <c:ser>
          <c:idx val="1"/>
          <c:order val="1"/>
          <c:tx>
            <c:strRef>
              <c:f>Sheet1!$C$1</c:f>
              <c:strCache>
                <c:ptCount val="1"/>
                <c:pt idx="0">
                  <c:v>% Poor</c:v>
                </c:pt>
              </c:strCache>
            </c:strRef>
          </c:tx>
          <c:spPr>
            <a:ln>
              <a:noFill/>
            </a:ln>
          </c:spPr>
          <c:marker>
            <c:symbol val="dash"/>
            <c:size val="11"/>
            <c:spPr>
              <a:solidFill>
                <a:srgbClr val="768692"/>
              </a:solidFill>
              <a:ln>
                <a:noFill/>
              </a:ln>
            </c:spPr>
          </c:marker>
          <c:dLbls>
            <c:spPr>
              <a:noFill/>
              <a:ln>
                <a:noFill/>
              </a:ln>
              <a:effectLst/>
            </c:spPr>
            <c:txPr>
              <a:bodyPr/>
              <a:lstStyle/>
              <a:p>
                <a:pPr>
                  <a:defRPr sz="1100" b="1">
                    <a:solidFill>
                      <a:srgbClr val="768692"/>
                    </a:solidFill>
                  </a:defRPr>
                </a:pPr>
                <a:endParaRPr lang="en-US"/>
              </a:p>
            </c:txPr>
            <c:dLblPos val="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c:formatCode>
                <c:ptCount val="3"/>
                <c:pt idx="0">
                  <c:v>2020</c:v>
                </c:pt>
                <c:pt idx="1">
                  <c:v>2021</c:v>
                </c:pt>
                <c:pt idx="2">
                  <c:v>2022</c:v>
                </c:pt>
              </c:numCache>
            </c:numRef>
          </c:cat>
          <c:val>
            <c:numRef>
              <c:f>Sheet1!$C$2:$C$7</c:f>
              <c:numCache>
                <c:formatCode>General</c:formatCode>
                <c:ptCount val="3"/>
                <c:pt idx="0">
                  <c:v>8</c:v>
                </c:pt>
                <c:pt idx="1">
                  <c:v>8</c:v>
                </c:pt>
                <c:pt idx="2">
                  <c:v>15</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A03-4718-B683-232ABA5155FB}"/>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624710656"/>
        <c:axId val="624198208"/>
      </c:lineChart>
      <c:catAx>
        <c:axId val="624710656"/>
        <c:scaling>
          <c:orientation val="minMax"/>
        </c:scaling>
        <c:delete val="0"/>
        <c:axPos val="b"/>
        <c:numFmt formatCode="@" sourceLinked="1"/>
        <c:majorTickMark val="out"/>
        <c:minorTickMark val="none"/>
        <c:tickLblPos val="nextTo"/>
        <c:spPr>
          <a:ln>
            <a:solidFill>
              <a:schemeClr val="tx1"/>
            </a:solidFill>
          </a:ln>
        </c:spPr>
        <c:txPr>
          <a:bodyPr/>
          <a:lstStyle/>
          <a:p>
            <a:pPr>
              <a:defRPr sz="800">
                <a:solidFill>
                  <a:schemeClr val="tx1"/>
                </a:solidFill>
              </a:defRPr>
            </a:pPr>
            <a:endParaRPr lang="en-US"/>
          </a:p>
        </c:txPr>
        <c:crossAx val="624198208"/>
        <c:crosses val="autoZero"/>
        <c:auto val="1"/>
        <c:lblAlgn val="ctr"/>
        <c:lblOffset val="100"/>
        <c:noMultiLvlLbl val="0"/>
      </c:catAx>
      <c:valAx>
        <c:axId val="624198208"/>
        <c:scaling>
          <c:orientation val="minMax"/>
          <c:max val="100"/>
        </c:scaling>
        <c:delete val="0"/>
        <c:axPos val="l"/>
        <c:numFmt formatCode="General" sourceLinked="1"/>
        <c:majorTickMark val="out"/>
        <c:minorTickMark val="none"/>
        <c:tickLblPos val="nextTo"/>
        <c:spPr>
          <a:ln>
            <a:solidFill>
              <a:schemeClr val="tx1"/>
            </a:solidFill>
          </a:ln>
        </c:spPr>
        <c:txPr>
          <a:bodyPr/>
          <a:lstStyle/>
          <a:p>
            <a:pPr>
              <a:defRPr sz="700">
                <a:solidFill>
                  <a:schemeClr val="tx1"/>
                </a:solidFill>
              </a:defRPr>
            </a:pPr>
            <a:endParaRPr lang="en-US"/>
          </a:p>
        </c:txPr>
        <c:crossAx val="624710656"/>
        <c:crosses val="autoZero"/>
        <c:crossBetween val="between"/>
      </c:valAx>
    </c:plotArea>
    <c:legend>
      <c:legendPos val="r"/>
      <c:layout>
        <c:manualLayout>
          <c:xMode val="edge"/>
          <c:yMode val="edge"/>
          <c:x val="0.11758541549387261"/>
          <c:y val="1.6771182091018657E-2"/>
          <c:w val="0.8017633877315089"/>
          <c:h val="0.13934911961502777"/>
        </c:manualLayout>
      </c:layout>
      <c:overlay val="0"/>
      <c:spPr>
        <a:ln w="12700">
          <a:solidFill>
            <a:schemeClr val="tx1">
              <a:alpha val="80000"/>
            </a:schemeClr>
          </a:solidFill>
        </a:ln>
      </c:spPr>
      <c:txPr>
        <a:bodyPr/>
        <a:lstStyle/>
        <a:p>
          <a:pPr>
            <a:defRPr sz="1050" b="1">
              <a:solidFill>
                <a:schemeClr val="tx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72040276866581"/>
          <c:y val="0.17927039935569494"/>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005EB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CB-4F9B-97E1-AE334326DACC}"/>
              </c:ext>
            </c:extLst>
          </c:dPt>
          <c:dPt>
            <c:idx val="1"/>
            <c:bubble3D val="0"/>
            <c:spPr>
              <a:solidFill>
                <a:srgbClr val="41B6E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CB-4F9B-97E1-AE334326DACC}"/>
              </c:ext>
            </c:extLst>
          </c:dPt>
          <c:dPt>
            <c:idx val="2"/>
            <c:bubble3D val="0"/>
            <c:spPr>
              <a:solidFill>
                <a:srgbClr val="003087"/>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CB-4F9B-97E1-AE334326DACC}"/>
              </c:ext>
            </c:extLst>
          </c:dPt>
          <c:dPt>
            <c:idx val="3"/>
            <c:bubble3D val="0"/>
            <c:spPr>
              <a:solidFill>
                <a:srgbClr val="768692"/>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CB-4F9B-97E1-AE334326DACC}"/>
              </c:ext>
            </c:extLst>
          </c:dPt>
          <c:dPt>
            <c:idx val="4"/>
            <c:bubble3D val="0"/>
            <c:spPr>
              <a:solidFill>
                <a:srgbClr val="425563"/>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CB-4F9B-97E1-AE334326DACC}"/>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CB-4F9B-97E1-AE334326DACC}"/>
              </c:ext>
            </c:extLst>
          </c:dPt>
          <c:dLbls>
            <c:dLbl>
              <c:idx val="3"/>
              <c:layout>
                <c:manualLayout>
                  <c:x val="-3.0711364680044689E-3"/>
                  <c:y val="-7.5430256857843114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CB-4F9B-97E1-AE334326DACC}"/>
                </c:ext>
              </c:extLst>
            </c:dLbl>
            <c:dLbl>
              <c:idx val="4"/>
              <c:layout>
                <c:manualLayout>
                  <c:x val="-2.7268306331111554E-2"/>
                  <c:y val="-0.10560235960097991"/>
                </c:manualLayout>
              </c:layout>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CB-4F9B-97E1-AE334326DAC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35</c:v>
                </c:pt>
                <c:pt idx="1">
                  <c:v>35</c:v>
                </c:pt>
                <c:pt idx="2">
                  <c:v>15</c:v>
                </c:pt>
                <c:pt idx="3">
                  <c:v>9</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CB-4F9B-97E1-AE334326DACC}"/>
            </c:ext>
          </c:extLst>
        </c:ser>
        <c:dLbls>
          <c:showLegendKey val="0"/>
          <c:showVal val="0"/>
          <c:showCatName val="0"/>
          <c:showSerName val="0"/>
          <c:showPercent val="0"/>
          <c:showBubbleSize val="0"/>
          <c:showLeaderLines val="0"/>
        </c:dLbls>
        <c:firstSliceAng val="0"/>
        <c:holeSize val="44"/>
      </c:doughnutChart>
    </c:plotArea>
    <c:legend>
      <c:legendPos val="b"/>
      <c:layout>
        <c:manualLayout>
          <c:xMode val="edge"/>
          <c:yMode val="edge"/>
          <c:x val="0.60263774349336208"/>
          <c:y val="0.21619154539741717"/>
          <c:w val="0.34265443403186774"/>
          <c:h val="0.43505305538019334"/>
        </c:manualLayout>
      </c:layout>
      <c:overlay val="1"/>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152476092590256E-2"/>
          <c:y val="0.21246289668336915"/>
          <c:w val="0.92966213064352154"/>
          <c:h val="0.6365733715103794"/>
        </c:manualLayout>
      </c:layout>
      <c:barChart>
        <c:barDir val="col"/>
        <c:grouping val="clustered"/>
        <c:varyColors val="0"/>
        <c:ser>
          <c:idx val="0"/>
          <c:order val="0"/>
          <c:tx>
            <c:strRef>
              <c:f>Sheet1!$B$1</c:f>
              <c:strCache>
                <c:ptCount val="1"/>
                <c:pt idx="0">
                  <c:v>PCN</c:v>
                </c:pt>
              </c:strCache>
            </c:strRef>
          </c:tx>
          <c:spPr>
            <a:solidFill>
              <a:srgbClr val="0563C1"/>
            </a:solidFill>
            <a:ln>
              <a:noFill/>
            </a:ln>
            <a:effectLst/>
          </c:spPr>
          <c:invertIfNegative val="0"/>
          <c:dPt>
            <c:idx val="23"/>
            <c:invertIfNegative val="0"/>
            <c:bubble3D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45-4D4C-BD67-0B087FF19DC4}"/>
              </c:ext>
            </c:extLst>
          </c:dPt>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Sheet1!$B$2:$B$46</c:f>
              <c:numCache>
                <c:formatCode>0%</c:formatCode>
                <c:ptCount val="45"/>
                <c:pt idx="0">
                  <c:v>0.6</c:v>
                </c:pt>
                <c:pt idx="1">
                  <c:v>0.62</c:v>
                </c:pt>
                <c:pt idx="2">
                  <c:v>0.63</c:v>
                </c:pt>
                <c:pt idx="3">
                  <c:v>0.63</c:v>
                </c:pt>
                <c:pt idx="4">
                  <c:v>0.64</c:v>
                </c:pt>
                <c:pt idx="5">
                  <c:v>0.64</c:v>
                </c:pt>
                <c:pt idx="6">
                  <c:v>0.65</c:v>
                </c:pt>
                <c:pt idx="7">
                  <c:v>0.66</c:v>
                </c:pt>
                <c:pt idx="8">
                  <c:v>0.66</c:v>
                </c:pt>
                <c:pt idx="9">
                  <c:v>0.66</c:v>
                </c:pt>
                <c:pt idx="10">
                  <c:v>0.66</c:v>
                </c:pt>
                <c:pt idx="11">
                  <c:v>0.67</c:v>
                </c:pt>
                <c:pt idx="12">
                  <c:v>0.69</c:v>
                </c:pt>
                <c:pt idx="13">
                  <c:v>0.69</c:v>
                </c:pt>
                <c:pt idx="14">
                  <c:v>0.69</c:v>
                </c:pt>
                <c:pt idx="15">
                  <c:v>0.69</c:v>
                </c:pt>
                <c:pt idx="16">
                  <c:v>0.69</c:v>
                </c:pt>
                <c:pt idx="17">
                  <c:v>0.69</c:v>
                </c:pt>
                <c:pt idx="18">
                  <c:v>0.7</c:v>
                </c:pt>
                <c:pt idx="19">
                  <c:v>0.72</c:v>
                </c:pt>
                <c:pt idx="20">
                  <c:v>0.72</c:v>
                </c:pt>
                <c:pt idx="21">
                  <c:v>0.72</c:v>
                </c:pt>
                <c:pt idx="22">
                  <c:v>0.73</c:v>
                </c:pt>
                <c:pt idx="23">
                  <c:v>0.74</c:v>
                </c:pt>
                <c:pt idx="24">
                  <c:v>0.78</c:v>
                </c:pt>
                <c:pt idx="25">
                  <c:v>0.78</c:v>
                </c:pt>
                <c:pt idx="26">
                  <c:v>0.78</c:v>
                </c:pt>
                <c:pt idx="27">
                  <c:v>0.79</c:v>
                </c:pt>
                <c:pt idx="28">
                  <c:v>0.79</c:v>
                </c:pt>
                <c:pt idx="29">
                  <c:v>0.8</c:v>
                </c:pt>
                <c:pt idx="30">
                  <c:v>0.81</c:v>
                </c:pt>
                <c:pt idx="31">
                  <c:v>0.88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45-4D4C-BD67-0B087FF19DC4}"/>
            </c:ext>
          </c:extLst>
        </c:ser>
        <c:dLbls>
          <c:showLegendKey val="0"/>
          <c:showVal val="0"/>
          <c:showCatName val="0"/>
          <c:showSerName val="0"/>
          <c:showPercent val="0"/>
          <c:showBubbleSize val="0"/>
        </c:dLbls>
        <c:gapWidth val="20"/>
        <c:axId val="2008128640"/>
        <c:axId val="1693061824"/>
      </c:barChart>
      <c:lineChart>
        <c:grouping val="standard"/>
        <c:varyColors val="0"/>
        <c:ser>
          <c:idx val="1"/>
          <c:order val="1"/>
          <c:tx>
            <c:strRef>
              <c:f>Sheet1!$C$1</c:f>
              <c:strCache>
                <c:ptCount val="1"/>
                <c:pt idx="0">
                  <c:v>ICS</c:v>
                </c:pt>
              </c:strCache>
            </c:strRef>
          </c:tx>
          <c:spPr>
            <a:ln w="38100" cap="rnd">
              <a:solidFill>
                <a:schemeClr val="accent1"/>
              </a:solidFill>
              <a:prstDash val="solid"/>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Sheet1!$C$2:$C$46</c:f>
              <c:numCache>
                <c:formatCode>0%</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45-4D4C-BD67-0B087FF19DC4}"/>
            </c:ext>
          </c:extLst>
        </c:ser>
        <c:ser>
          <c:idx val="2"/>
          <c:order val="2"/>
          <c:tx>
            <c:strRef>
              <c:f>Sheet1!$D$1</c:f>
              <c:strCache>
                <c:ptCount val="1"/>
                <c:pt idx="0">
                  <c:v>National</c:v>
                </c:pt>
              </c:strCache>
            </c:strRef>
          </c:tx>
          <c:spPr>
            <a:ln w="31750" cap="rnd">
              <a:solidFill>
                <a:schemeClr val="accent6"/>
              </a:solidFill>
              <a:prstDash val="sysDot"/>
              <a:round/>
            </a:ln>
            <a:effectLst/>
          </c:spPr>
          <c:marker>
            <c:symbol val="none"/>
          </c:marker>
          <c:cat>
            <c:numRef>
              <c:f>Sheet1!$A$2:$A$46</c:f>
              <c:numCache>
                <c:formatCode>General</c:formatCode>
                <c:ptCount val="4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numCache>
            </c:numRef>
          </c:cat>
          <c:val>
            <c:numRef>
              <c:f>Sheet1!$D$2:$D$46</c:f>
              <c:numCache>
                <c:formatCode>0%</c:formatCode>
                <c:ptCount val="45"/>
                <c:pt idx="0">
                  <c:v>0.72</c:v>
                </c:pt>
                <c:pt idx="1">
                  <c:v>0.72</c:v>
                </c:pt>
                <c:pt idx="2">
                  <c:v>0.72</c:v>
                </c:pt>
                <c:pt idx="3">
                  <c:v>0.72</c:v>
                </c:pt>
                <c:pt idx="4">
                  <c:v>0.72</c:v>
                </c:pt>
                <c:pt idx="5">
                  <c:v>0.72</c:v>
                </c:pt>
                <c:pt idx="6">
                  <c:v>0.72</c:v>
                </c:pt>
                <c:pt idx="7">
                  <c:v>0.72</c:v>
                </c:pt>
                <c:pt idx="8">
                  <c:v>0.72</c:v>
                </c:pt>
                <c:pt idx="9">
                  <c:v>0.72</c:v>
                </c:pt>
                <c:pt idx="10">
                  <c:v>0.72</c:v>
                </c:pt>
                <c:pt idx="11">
                  <c:v>0.72</c:v>
                </c:pt>
                <c:pt idx="12">
                  <c:v>0.72</c:v>
                </c:pt>
                <c:pt idx="13">
                  <c:v>0.72</c:v>
                </c:pt>
                <c:pt idx="14">
                  <c:v>0.72</c:v>
                </c:pt>
                <c:pt idx="15">
                  <c:v>0.72</c:v>
                </c:pt>
                <c:pt idx="16">
                  <c:v>0.72</c:v>
                </c:pt>
                <c:pt idx="17">
                  <c:v>0.72</c:v>
                </c:pt>
                <c:pt idx="18">
                  <c:v>0.72</c:v>
                </c:pt>
                <c:pt idx="19">
                  <c:v>0.72</c:v>
                </c:pt>
                <c:pt idx="20">
                  <c:v>0.72</c:v>
                </c:pt>
                <c:pt idx="21">
                  <c:v>0.72</c:v>
                </c:pt>
                <c:pt idx="22">
                  <c:v>0.72</c:v>
                </c:pt>
                <c:pt idx="23">
                  <c:v>0.72</c:v>
                </c:pt>
                <c:pt idx="24">
                  <c:v>0.72</c:v>
                </c:pt>
                <c:pt idx="25">
                  <c:v>0.72</c:v>
                </c:pt>
                <c:pt idx="26">
                  <c:v>0.72</c:v>
                </c:pt>
                <c:pt idx="27">
                  <c:v>0.72</c:v>
                </c:pt>
                <c:pt idx="28">
                  <c:v>0.72</c:v>
                </c:pt>
                <c:pt idx="29">
                  <c:v>0.72</c:v>
                </c:pt>
                <c:pt idx="30">
                  <c:v>0.72</c:v>
                </c:pt>
                <c:pt idx="31">
                  <c:v>0.72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D45-4D4C-BD67-0B087FF19DC4}"/>
            </c:ext>
          </c:extLst>
        </c:ser>
        <c:dLbls>
          <c:showLegendKey val="0"/>
          <c:showVal val="0"/>
          <c:showCatName val="0"/>
          <c:showSerName val="0"/>
          <c:showPercent val="0"/>
          <c:showBubbleSize val="0"/>
        </c:dLbls>
        <c:marker val="1"/>
        <c:smooth val="0"/>
        <c:axId val="2008128640"/>
        <c:axId val="1693061824"/>
      </c:lineChart>
      <c:catAx>
        <c:axId val="20081286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1" dirty="0">
                    <a:solidFill>
                      <a:schemeClr val="tx1"/>
                    </a:solidFill>
                  </a:rPr>
                  <a:t>Primary Care Network</a:t>
                </a:r>
              </a:p>
            </c:rich>
          </c:tx>
          <c:layout>
            <c:manualLayout>
              <c:xMode val="edge"/>
              <c:yMode val="edge"/>
              <c:x val="0.41822958177838243"/>
              <c:y val="0.89187640181340977"/>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1693061824"/>
        <c:crosses val="autoZero"/>
        <c:auto val="1"/>
        <c:lblAlgn val="ctr"/>
        <c:lblOffset val="100"/>
        <c:noMultiLvlLbl val="0"/>
      </c:catAx>
      <c:valAx>
        <c:axId val="1693061824"/>
        <c:scaling>
          <c:orientation val="minMax"/>
          <c:max val="1"/>
          <c:min val="0"/>
        </c:scaling>
        <c:delete val="0"/>
        <c:axPos val="l"/>
        <c:majorGridlines>
          <c:spPr>
            <a:ln w="9525" cap="flat" cmpd="sng" algn="ctr">
              <a:solidFill>
                <a:schemeClr val="tx1">
                  <a:lumMod val="25000"/>
                  <a:lumOff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crossAx val="2008128640"/>
        <c:crosses val="autoZero"/>
        <c:crossBetween val="between"/>
        <c:majorUnit val="0.2"/>
      </c:valAx>
      <c:spPr>
        <a:noFill/>
        <a:ln>
          <a:solidFill>
            <a:schemeClr val="bg1">
              <a:lumMod val="85000"/>
            </a:schemeClr>
          </a:solidFill>
        </a:ln>
        <a:effectLst/>
      </c:spPr>
    </c:plotArea>
    <c:legend>
      <c:legendPos val="t"/>
      <c:layout>
        <c:manualLayout>
          <c:xMode val="edge"/>
          <c:yMode val="edge"/>
          <c:x val="0.18646608765733014"/>
          <c:y val="0.13441660701503222"/>
          <c:w val="0.75007705662131219"/>
          <c:h val="5.8292054402290613E-2"/>
        </c:manualLayout>
      </c:layout>
      <c:overlay val="0"/>
      <c:spPr>
        <a:noFill/>
        <a:ln>
          <a:solidFill>
            <a:schemeClr val="tx1">
              <a:lumMod val="50000"/>
              <a:lumOff val="50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EAEAEA"/>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3C944-63CB-4EB2-A1CE-B79C3B2A277E}" type="datetimeFigureOut">
              <a:rPr lang="en-GB" smtClean="0"/>
              <a:t>12/12/2022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B9276-8725-4275-8FEF-DB776E3687E5}" type="slidenum">
              <a:rPr lang="en-GB" smtClean="0"/>
              <a:t>‹#›</a:t>
            </a:fld>
            <a:endParaRPr lang="en-GB"/>
          </a:p>
        </p:txBody>
      </p:sp>
    </p:spTree>
    <p:extLst>
      <p:ext uri="{BB962C8B-B14F-4D97-AF65-F5344CB8AC3E}">
        <p14:creationId xmlns:p14="http://schemas.microsoft.com/office/powerpoint/2010/main" val="21311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2</a:t>
            </a:fld>
            <a:endParaRPr lang="en-GB" dirty="0"/>
          </a:p>
        </p:txBody>
      </p:sp>
    </p:spTree>
    <p:extLst>
      <p:ext uri="{BB962C8B-B14F-4D97-AF65-F5344CB8AC3E}">
        <p14:creationId xmlns:p14="http://schemas.microsoft.com/office/powerpoint/2010/main" val="410858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11</a:t>
            </a:fld>
            <a:endParaRPr lang="en-GB" dirty="0"/>
          </a:p>
        </p:txBody>
      </p:sp>
    </p:spTree>
    <p:extLst>
      <p:ext uri="{BB962C8B-B14F-4D97-AF65-F5344CB8AC3E}">
        <p14:creationId xmlns:p14="http://schemas.microsoft.com/office/powerpoint/2010/main" val="313685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12</a:t>
            </a:fld>
            <a:endParaRPr lang="en-GB" dirty="0"/>
          </a:p>
        </p:txBody>
      </p:sp>
    </p:spTree>
    <p:extLst>
      <p:ext uri="{BB962C8B-B14F-4D97-AF65-F5344CB8AC3E}">
        <p14:creationId xmlns:p14="http://schemas.microsoft.com/office/powerpoint/2010/main" val="167400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13</a:t>
            </a:fld>
            <a:endParaRPr lang="en-GB" dirty="0"/>
          </a:p>
        </p:txBody>
      </p:sp>
    </p:spTree>
    <p:extLst>
      <p:ext uri="{BB962C8B-B14F-4D97-AF65-F5344CB8AC3E}">
        <p14:creationId xmlns:p14="http://schemas.microsoft.com/office/powerpoint/2010/main" val="17588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14</a:t>
            </a:fld>
            <a:endParaRPr lang="en-GB" dirty="0"/>
          </a:p>
        </p:txBody>
      </p:sp>
    </p:spTree>
    <p:extLst>
      <p:ext uri="{BB962C8B-B14F-4D97-AF65-F5344CB8AC3E}">
        <p14:creationId xmlns:p14="http://schemas.microsoft.com/office/powerpoint/2010/main" val="385528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15</a:t>
            </a:fld>
            <a:endParaRPr lang="en-GB" dirty="0"/>
          </a:p>
        </p:txBody>
      </p:sp>
    </p:spTree>
    <p:extLst>
      <p:ext uri="{BB962C8B-B14F-4D97-AF65-F5344CB8AC3E}">
        <p14:creationId xmlns:p14="http://schemas.microsoft.com/office/powerpoint/2010/main" val="288284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16</a:t>
            </a:fld>
            <a:endParaRPr lang="en-GB" dirty="0"/>
          </a:p>
        </p:txBody>
      </p:sp>
    </p:spTree>
    <p:extLst>
      <p:ext uri="{BB962C8B-B14F-4D97-AF65-F5344CB8AC3E}">
        <p14:creationId xmlns:p14="http://schemas.microsoft.com/office/powerpoint/2010/main" val="1308579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17</a:t>
            </a:fld>
            <a:endParaRPr lang="en-GB" dirty="0"/>
          </a:p>
        </p:txBody>
      </p:sp>
    </p:spTree>
    <p:extLst>
      <p:ext uri="{BB962C8B-B14F-4D97-AF65-F5344CB8AC3E}">
        <p14:creationId xmlns:p14="http://schemas.microsoft.com/office/powerpoint/2010/main" val="384401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3</a:t>
            </a:fld>
            <a:endParaRPr lang="en-GB" dirty="0"/>
          </a:p>
        </p:txBody>
      </p:sp>
    </p:spTree>
    <p:extLst>
      <p:ext uri="{BB962C8B-B14F-4D97-AF65-F5344CB8AC3E}">
        <p14:creationId xmlns:p14="http://schemas.microsoft.com/office/powerpoint/2010/main" val="244992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dirty="0"/>
          </a:p>
        </p:txBody>
      </p:sp>
    </p:spTree>
    <p:extLst>
      <p:ext uri="{BB962C8B-B14F-4D97-AF65-F5344CB8AC3E}">
        <p14:creationId xmlns:p14="http://schemas.microsoft.com/office/powerpoint/2010/main" val="158093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5</a:t>
            </a:fld>
            <a:endParaRPr lang="en-GB" dirty="0"/>
          </a:p>
        </p:txBody>
      </p:sp>
    </p:spTree>
    <p:extLst>
      <p:ext uri="{BB962C8B-B14F-4D97-AF65-F5344CB8AC3E}">
        <p14:creationId xmlns:p14="http://schemas.microsoft.com/office/powerpoint/2010/main" val="164231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6</a:t>
            </a:fld>
            <a:endParaRPr lang="en-GB" dirty="0"/>
          </a:p>
        </p:txBody>
      </p:sp>
    </p:spTree>
    <p:extLst>
      <p:ext uri="{BB962C8B-B14F-4D97-AF65-F5344CB8AC3E}">
        <p14:creationId xmlns:p14="http://schemas.microsoft.com/office/powerpoint/2010/main" val="960049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7</a:t>
            </a:fld>
            <a:endParaRPr lang="en-GB" dirty="0"/>
          </a:p>
        </p:txBody>
      </p:sp>
    </p:spTree>
    <p:extLst>
      <p:ext uri="{BB962C8B-B14F-4D97-AF65-F5344CB8AC3E}">
        <p14:creationId xmlns:p14="http://schemas.microsoft.com/office/powerpoint/2010/main" val="2436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8</a:t>
            </a:fld>
            <a:endParaRPr lang="en-GB" dirty="0"/>
          </a:p>
        </p:txBody>
      </p:sp>
    </p:spTree>
    <p:extLst>
      <p:ext uri="{BB962C8B-B14F-4D97-AF65-F5344CB8AC3E}">
        <p14:creationId xmlns:p14="http://schemas.microsoft.com/office/powerpoint/2010/main" val="319014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60338"/>
            <a:ext cx="6559550" cy="3689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dirty="0"/>
          </a:p>
        </p:txBody>
      </p:sp>
    </p:spTree>
    <p:extLst>
      <p:ext uri="{BB962C8B-B14F-4D97-AF65-F5344CB8AC3E}">
        <p14:creationId xmlns:p14="http://schemas.microsoft.com/office/powerpoint/2010/main" val="315357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fld id="{3B8578AD-0529-46A5-84EB-6338160D5A7D}" type="slidenum">
              <a:rPr lang="en-GB" smtClean="0"/>
              <a:pPr/>
              <a:t>10</a:t>
            </a:fld>
            <a:endParaRPr lang="en-GB" dirty="0"/>
          </a:p>
        </p:txBody>
      </p:sp>
    </p:spTree>
    <p:extLst>
      <p:ext uri="{BB962C8B-B14F-4D97-AF65-F5344CB8AC3E}">
        <p14:creationId xmlns:p14="http://schemas.microsoft.com/office/powerpoint/2010/main" val="175874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2.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7965B-502C-4CA8-D5AA-53F5068D4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763E97-40C7-7E7E-5F14-155AA9B26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920839-692B-4722-0C12-BC1C79CFE2CA}"/>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797557CD-3554-9181-AF99-5956E6E892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01FE0D-912D-AD9A-41D8-1FE43776EF5A}"/>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384847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E2A6-1CE0-1C7B-31A6-CEB79FCFF2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811313-B611-03B2-3B26-87E3959725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7E496F-3659-C988-2F58-F21A7FA22038}"/>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56D8C1FD-0F45-B035-8E9A-58C08A7DA4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0B3604-ECBE-C529-90EE-4D4115225512}"/>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38695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EEC2B2-0D9E-BE26-A31A-ED0FB7DC72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945FD4-BCBA-467D-1B72-238422A11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BBCB3-CD76-F110-C852-D29211BE0636}"/>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C7E18717-8251-4C58-6231-A31258A3C5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2C092D-F3D9-1553-27FF-0A221E381DDA}"/>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15697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err="1">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Tree>
    <p:extLst>
      <p:ext uri="{BB962C8B-B14F-4D97-AF65-F5344CB8AC3E}">
        <p14:creationId xmlns:p14="http://schemas.microsoft.com/office/powerpoint/2010/main" val="399862347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dirty="0"/>
              <a:t>Insert title here</a:t>
            </a:r>
            <a:endParaRPr lang="en-GB" dirty="0"/>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dirty="0"/>
              <a:t>Optional subtitle</a:t>
            </a:r>
          </a:p>
        </p:txBody>
      </p:sp>
      <p:pic>
        <p:nvPicPr>
          <p:cNvPr id="9" name="Picture 8">
            <a:extLst>
              <a:ext uri="{FF2B5EF4-FFF2-40B4-BE49-F238E27FC236}">
                <a16:creationId xmlns:a16="http://schemas.microsoft.com/office/drawing/2014/main" id="{3399B105-AEAF-40AD-8E80-F508355F3C1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b="788"/>
          <a:stretch>
            <a:fillRect/>
          </a:stretch>
        </p:blipFill>
        <p:spPr bwMode="auto">
          <a:xfrm>
            <a:off x="9940794" y="441325"/>
            <a:ext cx="1808294" cy="282603"/>
          </a:xfrm>
          <a:custGeom>
            <a:avLst/>
            <a:gdLst>
              <a:gd name="connsiteX0" fmla="*/ 199697 w 3005138"/>
              <a:gd name="connsiteY0" fmla="*/ 0 h 469647"/>
              <a:gd name="connsiteX1" fmla="*/ 2805441 w 3005138"/>
              <a:gd name="connsiteY1" fmla="*/ 0 h 469647"/>
              <a:gd name="connsiteX2" fmla="*/ 2816151 w 3005138"/>
              <a:gd name="connsiteY2" fmla="*/ 1080 h 469647"/>
              <a:gd name="connsiteX3" fmla="*/ 3005138 w 3005138"/>
              <a:gd name="connsiteY3" fmla="*/ 232959 h 469647"/>
              <a:gd name="connsiteX4" fmla="*/ 2768450 w 3005138"/>
              <a:gd name="connsiteY4" fmla="*/ 469647 h 469647"/>
              <a:gd name="connsiteX5" fmla="*/ 236688 w 3005138"/>
              <a:gd name="connsiteY5" fmla="*/ 469647 h 469647"/>
              <a:gd name="connsiteX6" fmla="*/ 0 w 3005138"/>
              <a:gd name="connsiteY6" fmla="*/ 232959 h 469647"/>
              <a:gd name="connsiteX7" fmla="*/ 188987 w 3005138"/>
              <a:gd name="connsiteY7" fmla="*/ 1080 h 46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5138" h="469647">
                <a:moveTo>
                  <a:pt x="199697" y="0"/>
                </a:moveTo>
                <a:lnTo>
                  <a:pt x="2805441" y="0"/>
                </a:lnTo>
                <a:lnTo>
                  <a:pt x="2816151" y="1080"/>
                </a:lnTo>
                <a:cubicBezTo>
                  <a:pt x="2924005" y="23150"/>
                  <a:pt x="3005138" y="118580"/>
                  <a:pt x="3005138" y="232959"/>
                </a:cubicBezTo>
                <a:cubicBezTo>
                  <a:pt x="3005138" y="363678"/>
                  <a:pt x="2899169" y="469647"/>
                  <a:pt x="2768450" y="469647"/>
                </a:cubicBezTo>
                <a:lnTo>
                  <a:pt x="236688" y="469647"/>
                </a:lnTo>
                <a:cubicBezTo>
                  <a:pt x="105969" y="469647"/>
                  <a:pt x="0" y="363678"/>
                  <a:pt x="0" y="232959"/>
                </a:cubicBezTo>
                <a:cubicBezTo>
                  <a:pt x="0" y="118580"/>
                  <a:pt x="81133" y="23150"/>
                  <a:pt x="188987" y="108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pic>
        <p:nvPicPr>
          <p:cNvPr id="16" name="Picture 15" descr="A picture containing person, window&#10;&#10;Description automatically generated">
            <a:extLst>
              <a:ext uri="{FF2B5EF4-FFF2-40B4-BE49-F238E27FC236}">
                <a16:creationId xmlns:a16="http://schemas.microsoft.com/office/drawing/2014/main" id="{46D63E25-2E68-45FF-B9DA-0958D265444A}"/>
              </a:ext>
            </a:extLst>
          </p:cNvPr>
          <p:cNvPicPr>
            <a:picLocks noChangeAspect="1"/>
          </p:cNvPicPr>
          <p:nvPr userDrawn="1"/>
        </p:nvPicPr>
        <p:blipFill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pic>
        <p:nvPicPr>
          <p:cNvPr id="15" name="Picture 2" descr="R:\Graphics team\Work_2014\ipsos_mori\sri\GPPS\CCG presentation\GPPS_update_logo_white_(emf).emf">
            <a:extLst>
              <a:ext uri="{FF2B5EF4-FFF2-40B4-BE49-F238E27FC236}">
                <a16:creationId xmlns:a16="http://schemas.microsoft.com/office/drawing/2014/main" id="{EE981956-2ACE-40A1-8702-83CFD270F9D6}"/>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9038982" y="486824"/>
            <a:ext cx="2719706" cy="430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7" imgW="532" imgH="530" progId="TCLayout.ActiveDocument.1">
                  <p:embed/>
                </p:oleObj>
              </mc:Choice>
              <mc:Fallback>
                <p:oleObj name="Diapositive think-cell" r:id="rId7"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160757622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C4D5-14E4-8620-4498-8C21834D7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89F8E4-7206-2647-3355-9579240781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64A7FF-C76D-F1AF-9EF9-CDAE1E0857BC}"/>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C4F4DA1E-1838-9C51-95BD-41D41FD01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A84F97-C0B3-BD22-A5F6-552C33105E79}"/>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83281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CE31-C25B-84AA-B6B3-733AAD184A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D938E3-6D14-04B4-19AF-10B78932C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B8E71-C60C-91C2-07EE-453EB2069728}"/>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BA554D15-AA8C-5B40-FFDD-9E031E1CF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2E578-34F4-D487-3A11-AF3A58B132F8}"/>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292858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22B2-AED1-4C01-2722-F6141A4AE7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F9A473-707A-87FD-A42A-C338DE4E3E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735C554-68A8-F982-07F7-38FBB76E09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EDD014-6211-A1E8-214D-14F873CE79C6}"/>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6" name="Footer Placeholder 5">
            <a:extLst>
              <a:ext uri="{FF2B5EF4-FFF2-40B4-BE49-F238E27FC236}">
                <a16:creationId xmlns:a16="http://schemas.microsoft.com/office/drawing/2014/main" id="{7615B263-B67D-11A5-15C5-893CA7AB8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24A0C7-F859-4A70-6E2B-7F6D5A9D7FF0}"/>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328601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79D7-B735-13D0-13C8-E731E6A044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A398C3-40B2-F57B-2973-E09A2D2F5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C6683B-C65A-2F02-63BF-AA3528144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C18B33-BC65-3EAC-AD2C-BD01DB168D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6294A-C45A-558B-F328-81637C58DA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5532C6-1B66-CD84-E8C9-685FEA11B0A1}"/>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8" name="Footer Placeholder 7">
            <a:extLst>
              <a:ext uri="{FF2B5EF4-FFF2-40B4-BE49-F238E27FC236}">
                <a16:creationId xmlns:a16="http://schemas.microsoft.com/office/drawing/2014/main" id="{B5A1CD60-16D3-2B89-E413-3DC1D4C724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B3A7C9-BC0F-6028-ECDB-900FFBD6E348}"/>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3035468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E0279-982F-8C61-C9D6-4A6E988543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82CB9F-D52C-00CE-90EB-06DF0D2B441D}"/>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4" name="Footer Placeholder 3">
            <a:extLst>
              <a:ext uri="{FF2B5EF4-FFF2-40B4-BE49-F238E27FC236}">
                <a16:creationId xmlns:a16="http://schemas.microsoft.com/office/drawing/2014/main" id="{77B91299-393B-A60A-06C1-1A55033BFF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E3C080-E503-7A2C-6E9E-3BBAEF5EE9CD}"/>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108891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AB5CC-CA38-F662-D9D3-EF45218DC0F4}"/>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3" name="Footer Placeholder 2">
            <a:extLst>
              <a:ext uri="{FF2B5EF4-FFF2-40B4-BE49-F238E27FC236}">
                <a16:creationId xmlns:a16="http://schemas.microsoft.com/office/drawing/2014/main" id="{D684702F-D3D4-D713-0B10-ED871798F7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9357FA-6210-3BDD-AE2C-C5F56463EAED}"/>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168592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406B-5BF8-1F60-98DA-4049A8CA8C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B9388-46DC-CB3E-7A7F-F74A6D78F5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2471B3-9682-FD93-D119-544A349AE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7A9425-4816-0AC5-5CC9-210D7437D71D}"/>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6" name="Footer Placeholder 5">
            <a:extLst>
              <a:ext uri="{FF2B5EF4-FFF2-40B4-BE49-F238E27FC236}">
                <a16:creationId xmlns:a16="http://schemas.microsoft.com/office/drawing/2014/main" id="{00E8BABC-41A6-9E03-A450-CD6824326E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5EA12B-B83B-BE20-8000-A24751EDF70B}"/>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229565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51EC-202C-8CB5-D1C7-198212533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D10BE7-2916-8FAB-1973-CA123CF005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506E0F-5EB5-49A1-3037-004B93B8E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FCD3B-69D7-EC17-19FB-1C0E83DE2E9E}"/>
              </a:ext>
            </a:extLst>
          </p:cNvPr>
          <p:cNvSpPr>
            <a:spLocks noGrp="1"/>
          </p:cNvSpPr>
          <p:nvPr>
            <p:ph type="dt" sz="half" idx="10"/>
          </p:nvPr>
        </p:nvSpPr>
        <p:spPr/>
        <p:txBody>
          <a:bodyPr/>
          <a:lstStyle/>
          <a:p>
            <a:fld id="{705F4474-C328-4129-A6AA-07722372AEB6}" type="datetimeFigureOut">
              <a:rPr lang="en-GB" smtClean="0"/>
              <a:t>12/12/2022</a:t>
            </a:fld>
            <a:endParaRPr lang="en-GB"/>
          </a:p>
        </p:txBody>
      </p:sp>
      <p:sp>
        <p:nvSpPr>
          <p:cNvPr id="6" name="Footer Placeholder 5">
            <a:extLst>
              <a:ext uri="{FF2B5EF4-FFF2-40B4-BE49-F238E27FC236}">
                <a16:creationId xmlns:a16="http://schemas.microsoft.com/office/drawing/2014/main" id="{85635D30-8CB7-51CA-0F48-1EADC6F13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8F34F9-F067-72A0-4C81-995C37F977FF}"/>
              </a:ext>
            </a:extLst>
          </p:cNvPr>
          <p:cNvSpPr>
            <a:spLocks noGrp="1"/>
          </p:cNvSpPr>
          <p:nvPr>
            <p:ph type="sldNum" sz="quarter" idx="12"/>
          </p:nvPr>
        </p:nvSpPr>
        <p:spPr/>
        <p:txBody>
          <a:bodyPr/>
          <a:lstStyle/>
          <a:p>
            <a:fld id="{8513675C-DB08-4960-A860-A100EDB55628}" type="slidenum">
              <a:rPr lang="en-GB" smtClean="0"/>
              <a:t>‹#›</a:t>
            </a:fld>
            <a:endParaRPr lang="en-GB"/>
          </a:p>
        </p:txBody>
      </p:sp>
    </p:spTree>
    <p:extLst>
      <p:ext uri="{BB962C8B-B14F-4D97-AF65-F5344CB8AC3E}">
        <p14:creationId xmlns:p14="http://schemas.microsoft.com/office/powerpoint/2010/main" val="13562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4DEBA-E652-6558-13B3-C261C90CC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CD873F-D5A0-612D-1CD4-504B3A817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AA4CE9-30EF-1FBE-A10B-EC853C989D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F4474-C328-4129-A6AA-07722372AEB6}" type="datetimeFigureOut">
              <a:rPr lang="en-GB" smtClean="0"/>
              <a:t>12/12/2022</a:t>
            </a:fld>
            <a:endParaRPr lang="en-GB"/>
          </a:p>
        </p:txBody>
      </p:sp>
      <p:sp>
        <p:nvSpPr>
          <p:cNvPr id="5" name="Footer Placeholder 4">
            <a:extLst>
              <a:ext uri="{FF2B5EF4-FFF2-40B4-BE49-F238E27FC236}">
                <a16:creationId xmlns:a16="http://schemas.microsoft.com/office/drawing/2014/main" id="{458A9E23-2D31-2238-B833-C7F826547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E66071-32BA-7E63-5C96-7A7D4788A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3675C-DB08-4960-A860-A100EDB55628}" type="slidenum">
              <a:rPr lang="en-GB" smtClean="0"/>
              <a:t>‹#›</a:t>
            </a:fld>
            <a:endParaRPr lang="en-GB"/>
          </a:p>
        </p:txBody>
      </p:sp>
    </p:spTree>
    <p:extLst>
      <p:ext uri="{BB962C8B-B14F-4D97-AF65-F5344CB8AC3E}">
        <p14:creationId xmlns:p14="http://schemas.microsoft.com/office/powerpoint/2010/main" val="393356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dirty="0"/>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7" name="Espace réservé du pied de page 4">
            <a:extLst>
              <a:ext uri="{FF2B5EF4-FFF2-40B4-BE49-F238E27FC236}">
                <a16:creationId xmlns:a16="http://schemas.microsoft.com/office/drawing/2014/main" id="{D7AAABE5-A2C1-44F0-9DDD-916A8E8A74D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2022 ICS Slidepacks | Version 1 | Public</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933" r:id="rId1"/>
    <p:sldLayoutId id="2147483791" r:id="rId2"/>
    <p:sldLayoutId id="2147483853" r:id="rId3"/>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481" userDrawn="1">
          <p15:clr>
            <a:srgbClr val="5ACBF0"/>
          </p15:clr>
        </p15:guide>
        <p15:guide id="20" orient="horz" pos="686" userDrawn="1">
          <p15:clr>
            <a:srgbClr val="F26B43"/>
          </p15:clr>
        </p15:guide>
        <p15:guide id="21" orient="horz" pos="1117"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image" Target="../media/image7.png"/><Relationship Id="rId7" Type="http://schemas.openxmlformats.org/officeDocument/2006/relationships/chart" Target="../charts/chart3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image" Target="../media/image7.png"/><Relationship Id="rId7" Type="http://schemas.openxmlformats.org/officeDocument/2006/relationships/chart" Target="../charts/chart3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image" Target="../media/image7.png"/><Relationship Id="rId7" Type="http://schemas.openxmlformats.org/officeDocument/2006/relationships/chart" Target="../charts/chart39.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image" Target="../media/image8.svg"/><Relationship Id="rId9" Type="http://schemas.openxmlformats.org/officeDocument/2006/relationships/chart" Target="../charts/chart4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image" Target="../media/image7.png"/><Relationship Id="rId7" Type="http://schemas.openxmlformats.org/officeDocument/2006/relationships/chart" Target="../charts/chart4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image" Target="../media/image8.svg"/><Relationship Id="rId9" Type="http://schemas.openxmlformats.org/officeDocument/2006/relationships/chart" Target="../charts/chart4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chart" Target="../charts/chart47.xml"/><Relationship Id="rId7" Type="http://schemas.openxmlformats.org/officeDocument/2006/relationships/chart" Target="../charts/chart5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17.xml.rels><?xml version="1.0" encoding="UTF-8" standalone="yes"?>
<Relationships xmlns="http://schemas.openxmlformats.org/package/2006/relationships"><Relationship Id="rId8" Type="http://schemas.openxmlformats.org/officeDocument/2006/relationships/chart" Target="../charts/chart55.xml"/><Relationship Id="rId3" Type="http://schemas.openxmlformats.org/officeDocument/2006/relationships/image" Target="../media/image7.png"/><Relationship Id="rId7" Type="http://schemas.openxmlformats.org/officeDocument/2006/relationships/chart" Target="../charts/chart54.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image" Target="../media/image8.svg"/><Relationship Id="rId9" Type="http://schemas.openxmlformats.org/officeDocument/2006/relationships/chart" Target="../charts/chart56.xm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7.png"/><Relationship Id="rId7" Type="http://schemas.openxmlformats.org/officeDocument/2006/relationships/chart" Target="../charts/chart3.xml"/><Relationship Id="rId12"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hart" Target="../charts/chart2.xml"/><Relationship Id="rId11" Type="http://schemas.openxmlformats.org/officeDocument/2006/relationships/chart" Target="../charts/chart7.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8.svg"/><Relationship Id="rId9" Type="http://schemas.openxmlformats.org/officeDocument/2006/relationships/chart" Target="../charts/chart5.xml"/></Relationships>
</file>

<file path=ppt/slides/_rels/slide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7.png"/><Relationship Id="rId7" Type="http://schemas.openxmlformats.org/officeDocument/2006/relationships/chart" Target="../charts/chart1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7.png"/><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image" Target="../media/image8.svg"/><Relationship Id="rId9" Type="http://schemas.openxmlformats.org/officeDocument/2006/relationships/chart" Target="../charts/chart17.xml"/></Relationships>
</file>

<file path=ppt/slides/_rels/slide6.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7.png"/><Relationship Id="rId7"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image" Target="../media/image7.png"/><Relationship Id="rId7" Type="http://schemas.openxmlformats.org/officeDocument/2006/relationships/chart" Target="../charts/chart27.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dirty="0"/>
              <a:t>2022 Survey</a:t>
            </a: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3314263"/>
            <a:ext cx="4731600" cy="369332"/>
          </a:xfrm>
        </p:spPr>
        <p:txBody>
          <a:bodyPr/>
          <a:lstStyle/>
          <a:p>
            <a:r>
              <a:rPr lang="en-GB" dirty="0">
                <a:solidFill>
                  <a:schemeClr val="bg1"/>
                </a:solidFill>
              </a:rPr>
              <a:t>Latest survey results</a:t>
            </a:r>
          </a:p>
        </p:txBody>
      </p:sp>
      <p:sp>
        <p:nvSpPr>
          <p:cNvPr id="2" name="ReportName">
            <a:extLst>
              <a:ext uri="{FF2B5EF4-FFF2-40B4-BE49-F238E27FC236}">
                <a16:creationId xmlns:a16="http://schemas.microsoft.com/office/drawing/2014/main" id="{2440291F-5DA5-403E-B684-9AD54FB72BBD}"/>
              </a:ext>
            </a:extLst>
          </p:cNvPr>
          <p:cNvSpPr/>
          <p:nvPr/>
        </p:nvSpPr>
        <p:spPr>
          <a:xfrm>
            <a:off x="357234" y="1833593"/>
            <a:ext cx="11199302" cy="963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kumimoji="0" lang="en-GB" sz="3700" b="0" i="0" u="none" strike="noStrike" kern="1200" cap="none" spc="0" normalizeH="0" baseline="0" noProof="0" dirty="0">
                <a:ln>
                  <a:noFill/>
                </a:ln>
                <a:solidFill>
                  <a:prstClr val="white"/>
                </a:solidFill>
                <a:effectLst/>
                <a:uLnTx/>
                <a:uFillTx/>
                <a:latin typeface="Arial Black" panose="020B0A04020102020204" pitchFamily="34" charset="0"/>
                <a:ea typeface="+mj-ea"/>
                <a:cs typeface="+mj-cs"/>
              </a:rPr>
              <a:t>North Central London Integrated Care System</a:t>
            </a:r>
            <a:endParaRPr lang="en-GB" sz="3700" dirty="0">
              <a:solidFill>
                <a:schemeClr val="tx1"/>
              </a:solidFil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10</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18834" y="132085"/>
            <a:ext cx="10410505" cy="990924"/>
          </a:xfrm>
        </p:spPr>
        <p:txBody>
          <a:bodyPr/>
          <a:lstStyle/>
          <a:p>
            <a:r>
              <a:rPr lang="en-GB" sz="3200" dirty="0"/>
              <a:t>Choice of appointment:</a:t>
            </a:r>
            <a:br>
              <a:rPr lang="en-GB" sz="3200" dirty="0"/>
            </a:br>
            <a:r>
              <a:rPr lang="en-GB" sz="3200" dirty="0"/>
              <a:t>how the PCNs within the ICSs compare</a:t>
            </a:r>
            <a:endParaRPr lang="en-GB" sz="320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57451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Q15. On this occasion (when you last tried to make a general practice appointment), were you offered any of the following choices of appointment?</a:t>
            </a:r>
            <a:endParaRPr lang="en-GB" sz="1600" dirty="0">
              <a:solidFill>
                <a:schemeClr val="bg1"/>
              </a:solidFill>
            </a:endParaRP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a3ac606e4617df56">
            <a:extLst>
              <a:ext uri="{FF2B5EF4-FFF2-40B4-BE49-F238E27FC236}">
                <a16:creationId xmlns:a16="http://schemas.microsoft.com/office/drawing/2014/main" id="{B1628F6F-46B1-40BC-8194-C1E967F067EF}"/>
              </a:ext>
            </a:extLst>
          </p:cNvPr>
          <p:cNvGraphicFramePr/>
          <p:nvPr/>
        </p:nvGraphicFramePr>
        <p:xfrm>
          <a:off x="450000" y="1821751"/>
          <a:ext cx="8412645" cy="41424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_7578c96c83392556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EDMONTON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HARINGEY - NORTH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KENTISH TOWN SOUTH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CENTRAL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BARNET 1W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HARINGEY - SOUTH WEST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KENTISH TOWN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ENFIELD SOUTH WEST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CENTRAL HAMPSTEAD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CENTRAL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HARINGEY - N15/SOUTH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NORTH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SOUTH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7578c96c83392556"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545472" y="1893888"/>
          <a:ext cx="8021011" cy="33528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‘yes’ they were offered a choice of appointment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D_9ccd408a8390eb56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32734" y="5685905"/>
          <a:ext cx="8412645" cy="30480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patients who have tried to make an appointment since being registered with current GP practice. Patients who selected ‘I did not need a choice’ or ‘Can’t remember’ have been excluded: National (530,428); ICS 2022 (14,280); </a:t>
                      </a:r>
                      <a:r>
                        <a:rPr lang="en-GB" sz="700" b="0" dirty="0" err="1">
                          <a:solidFill>
                            <a:schemeClr val="tx1"/>
                          </a:solidFill>
                        </a:rPr>
                        <a:t>PCN</a:t>
                      </a:r>
                      <a:r>
                        <a:rPr lang="en-GB" sz="700" b="0" dirty="0">
                          <a:solidFill>
                            <a:schemeClr val="tx1"/>
                          </a:solidFill>
                        </a:rPr>
                        <a:t> bases range from 167 to 1,191</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9ccd408a8390eb56" hidden="1">
            <a:extLst>
              <a:ext uri="{FF2B5EF4-FFF2-40B4-BE49-F238E27FC236}">
                <a16:creationId xmlns:a16="http://schemas.microsoft.com/office/drawing/2014/main" id="{A8F7EDFB-CA9B-4BEA-88B4-7E19EAACECCE}"/>
              </a:ext>
            </a:extLst>
          </p:cNvPr>
          <p:cNvGraphicFramePr/>
          <p:nvPr/>
        </p:nvGraphicFramePr>
        <p:xfrm>
          <a:off x="-2062899" y="5767116"/>
          <a:ext cx="2032000" cy="508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FBAD338C-368E-4CCC-AF83-05BBA74D260E}"/>
              </a:ext>
            </a:extLst>
          </p:cNvPr>
          <p:cNvSpPr/>
          <p:nvPr/>
        </p:nvSpPr>
        <p:spPr>
          <a:xfrm>
            <a:off x="625576" y="6236926"/>
            <a:ext cx="9190648" cy="215444"/>
          </a:xfrm>
          <a:prstGeom prst="rect">
            <a:avLst/>
          </a:prstGeom>
        </p:spPr>
        <p:txBody>
          <a:bodyPr wrap="square">
            <a:spAutoFit/>
          </a:bodyPr>
          <a:lstStyle/>
          <a:p>
            <a:pPr lvl="0" algn="l" eaLnBrk="1" hangingPunct="1">
              <a:spcBef>
                <a:spcPts val="0"/>
              </a:spcBef>
            </a:pPr>
            <a:r>
              <a:rPr lang="en-GB" sz="800" kern="0" dirty="0">
                <a:latin typeface="Arial"/>
              </a:rPr>
              <a:t>%Yes = %A choice of place + %A choice of time or day + %A choice of healthcare professional + %A choice of type of appointment</a:t>
            </a:r>
          </a:p>
        </p:txBody>
      </p:sp>
    </p:spTree>
    <p:extLst>
      <p:ext uri="{BB962C8B-B14F-4D97-AF65-F5344CB8AC3E}">
        <p14:creationId xmlns:p14="http://schemas.microsoft.com/office/powerpoint/2010/main" val="336688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11</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18834" y="96017"/>
            <a:ext cx="10410505" cy="919680"/>
          </a:xfrm>
        </p:spPr>
        <p:txBody>
          <a:bodyPr/>
          <a:lstStyle/>
          <a:p>
            <a:r>
              <a:rPr lang="en-GB" sz="3200" dirty="0"/>
              <a:t>Satisfaction with appointment offered:</a:t>
            </a:r>
            <a:br>
              <a:rPr lang="en-GB" sz="3200" dirty="0"/>
            </a:br>
            <a:r>
              <a:rPr lang="en-GB" sz="3200" dirty="0"/>
              <a:t>how the PCNs within the ICS compare</a:t>
            </a:r>
            <a:endParaRPr lang="en-GB" sz="320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Q16. Were you satisfied with the appointment (or appointments) you were offered?</a:t>
            </a:r>
            <a:endParaRPr lang="en-GB" sz="1600" dirty="0">
              <a:solidFill>
                <a:schemeClr val="bg1"/>
              </a:solidFill>
            </a:endParaRP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d23e55c3300e1fec">
            <a:extLst>
              <a:ext uri="{FF2B5EF4-FFF2-40B4-BE49-F238E27FC236}">
                <a16:creationId xmlns:a16="http://schemas.microsoft.com/office/drawing/2014/main" id="{B1628F6F-46B1-40BC-8194-C1E967F067EF}"/>
              </a:ext>
            </a:extLst>
          </p:cNvPr>
          <p:cNvGraphicFramePr/>
          <p:nvPr/>
        </p:nvGraphicFramePr>
        <p:xfrm>
          <a:off x="450000" y="1773237"/>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_dbf5092487dc46e3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EDMONTON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BARNET 1W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CENTRAL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BARNET 6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HARINGEY - N15/SOUTH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HARINGEY - SOUTH WEST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CENTRAL HAMPSTEAD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KENTISH TOWN CENTRAL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HARINGEY - NORTH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CENTRAL 1 ISLINGTON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SOUTH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NORTH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dbf5092487dc46e3"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545472" y="1893888"/>
          <a:ext cx="8021011" cy="57912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‘yes’ they were satisfied with the appointment offered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D_ca78f9522a72dfec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45472" y="5677388"/>
          <a:ext cx="8412645" cy="30480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patients who have tried to make an appointment since being registered with current GP practice. Patients who selected ‘I was not offered an appointment’ have been excluded: National (594,163); ICS 2022 (15,906); </a:t>
                      </a:r>
                      <a:r>
                        <a:rPr lang="en-GB" sz="700" b="0" dirty="0" err="1">
                          <a:solidFill>
                            <a:schemeClr val="tx1"/>
                          </a:solidFill>
                        </a:rPr>
                        <a:t>PCN</a:t>
                      </a:r>
                      <a:r>
                        <a:rPr lang="en-GB" sz="700" b="0" dirty="0">
                          <a:solidFill>
                            <a:schemeClr val="tx1"/>
                          </a:solidFill>
                        </a:rPr>
                        <a:t> bases range from 174 to 1,303</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ca78f9522a72dfec" hidden="1">
            <a:extLst>
              <a:ext uri="{FF2B5EF4-FFF2-40B4-BE49-F238E27FC236}">
                <a16:creationId xmlns:a16="http://schemas.microsoft.com/office/drawing/2014/main" id="{B1FF3016-7009-40EB-BAF8-702072F463ED}"/>
              </a:ext>
            </a:extLst>
          </p:cNvPr>
          <p:cNvGraphicFramePr/>
          <p:nvPr/>
        </p:nvGraphicFramePr>
        <p:xfrm>
          <a:off x="-2062899" y="5767116"/>
          <a:ext cx="2032000" cy="508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8A6632D6-F14D-4DEE-B7F5-10E2F6CB1740}"/>
              </a:ext>
            </a:extLst>
          </p:cNvPr>
          <p:cNvSpPr/>
          <p:nvPr/>
        </p:nvSpPr>
        <p:spPr>
          <a:xfrm>
            <a:off x="625576" y="6236926"/>
            <a:ext cx="9190648" cy="215444"/>
          </a:xfrm>
          <a:prstGeom prst="rect">
            <a:avLst/>
          </a:prstGeom>
        </p:spPr>
        <p:txBody>
          <a:bodyPr wrap="square">
            <a:spAutoFit/>
          </a:bodyPr>
          <a:lstStyle/>
          <a:p>
            <a:pPr lvl="0" algn="l" eaLnBrk="1" hangingPunct="1">
              <a:spcBef>
                <a:spcPts val="0"/>
              </a:spcBef>
            </a:pPr>
            <a:r>
              <a:rPr lang="en-GB" sz="800" kern="0" dirty="0">
                <a:latin typeface="Arial"/>
              </a:rPr>
              <a:t>%Yes = %Yes, and I accepted an appointment</a:t>
            </a:r>
          </a:p>
        </p:txBody>
      </p:sp>
    </p:spTree>
    <p:extLst>
      <p:ext uri="{BB962C8B-B14F-4D97-AF65-F5344CB8AC3E}">
        <p14:creationId xmlns:p14="http://schemas.microsoft.com/office/powerpoint/2010/main" val="1505128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12</a:t>
            </a:fld>
            <a:r>
              <a:rPr lang="en-GB" dirty="0"/>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18834" y="111815"/>
            <a:ext cx="10410505" cy="999857"/>
          </a:xfrm>
        </p:spPr>
        <p:txBody>
          <a:bodyPr/>
          <a:lstStyle/>
          <a:p>
            <a:r>
              <a:rPr lang="en-GB" sz="3200" dirty="0"/>
              <a:t>Overall experience of making an appointment:</a:t>
            </a:r>
            <a:br>
              <a:rPr lang="en-GB" sz="3200" dirty="0"/>
            </a:br>
            <a:r>
              <a:rPr lang="en-GB" sz="3200" dirty="0"/>
              <a:t>how the PCNs within the ICS compare</a:t>
            </a:r>
            <a:endParaRPr lang="en-GB" sz="320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Q21. Overall, how would you describe your experience of </a:t>
            </a:r>
            <a:r>
              <a:rPr lang="en-GB" sz="1600" b="1" u="sng" dirty="0">
                <a:solidFill>
                  <a:schemeClr val="bg1"/>
                </a:solidFill>
              </a:rPr>
              <a:t>making</a:t>
            </a:r>
            <a:r>
              <a:rPr lang="en-GB" sz="1600" b="1" dirty="0">
                <a:solidFill>
                  <a:schemeClr val="bg1"/>
                </a:solidFill>
              </a:rPr>
              <a:t> an appointment?</a:t>
            </a:r>
            <a:endParaRPr lang="en-GB" sz="1600" dirty="0">
              <a:solidFill>
                <a:schemeClr val="bg1"/>
              </a:solidFill>
            </a:endParaRPr>
          </a:p>
        </p:txBody>
      </p:sp>
      <p:sp>
        <p:nvSpPr>
          <p:cNvPr id="14" name="Rectangle 13">
            <a:extLst>
              <a:ext uri="{FF2B5EF4-FFF2-40B4-BE49-F238E27FC236}">
                <a16:creationId xmlns:a16="http://schemas.microsoft.com/office/drawing/2014/main" id="{83EB7C24-C59D-44F4-9FEF-FA3317864AAC}"/>
              </a:ext>
            </a:extLst>
          </p:cNvPr>
          <p:cNvSpPr/>
          <p:nvPr/>
        </p:nvSpPr>
        <p:spPr>
          <a:xfrm>
            <a:off x="625576" y="6236926"/>
            <a:ext cx="9190648" cy="215444"/>
          </a:xfrm>
          <a:prstGeom prst="rect">
            <a:avLst/>
          </a:prstGeom>
        </p:spPr>
        <p:txBody>
          <a:bodyPr wrap="square">
            <a:spAutoFit/>
          </a:bodyPr>
          <a:lstStyle/>
          <a:p>
            <a:pPr lvl="0" algn="l"/>
            <a:r>
              <a:rPr lang="en-GB" sz="800" dirty="0"/>
              <a:t>%Good = %Very good + %Fairly good    </a:t>
            </a: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9160384a839eff3f">
            <a:extLst>
              <a:ext uri="{FF2B5EF4-FFF2-40B4-BE49-F238E27FC236}">
                <a16:creationId xmlns:a16="http://schemas.microsoft.com/office/drawing/2014/main" id="{B1628F6F-46B1-40BC-8194-C1E967F067EF}"/>
              </a:ext>
            </a:extLst>
          </p:cNvPr>
          <p:cNvGraphicFramePr/>
          <p:nvPr/>
        </p:nvGraphicFramePr>
        <p:xfrm>
          <a:off x="450000" y="1773237"/>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_323da1dc3486c559" hidden="1">
            <a:extLst>
              <a:ext uri="{FF2B5EF4-FFF2-40B4-BE49-F238E27FC236}">
                <a16:creationId xmlns:a16="http://schemas.microsoft.com/office/drawing/2014/main" id="{97944A52-70FC-43D7-A519-D641EA949A41}"/>
              </a:ext>
            </a:extLst>
          </p:cNvPr>
          <p:cNvGraphicFramePr/>
          <p:nvPr/>
        </p:nvGraphicFramePr>
        <p:xfrm>
          <a:off x="-2215299" y="561471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_39ad20af0028a2bf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EDMONTON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BARNET 1W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HARINGEY -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CENTRAL 1 ISLINGTON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HARINGEY - NORTH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CENTRAL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HARINGEY - N15/SOUTH EAST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KENTISH TOWN CENTRAL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CENTRAL HAMPSTEAD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NORTH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SOUTH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39ad20af0028a2bf"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545472" y="1893888"/>
          <a:ext cx="8021011" cy="57912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they had a ‘good’ experience of making an appointment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D_628a1e72e84202bf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32734" y="5713838"/>
          <a:ext cx="8412645" cy="19812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patients who have tried to make an appointment since being registered with current GP practice: National (667,699); ICS 2022 (17,645); </a:t>
                      </a:r>
                      <a:r>
                        <a:rPr lang="en-GB" sz="700" b="0" dirty="0" err="1">
                          <a:solidFill>
                            <a:schemeClr val="tx1"/>
                          </a:solidFill>
                        </a:rPr>
                        <a:t>PCN</a:t>
                      </a:r>
                      <a:r>
                        <a:rPr lang="en-GB" sz="700" b="0" dirty="0">
                          <a:solidFill>
                            <a:schemeClr val="tx1"/>
                          </a:solidFill>
                        </a:rPr>
                        <a:t> bases range from 206 to 1,480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628a1e72e84202bf" hidden="1">
            <a:extLst>
              <a:ext uri="{FF2B5EF4-FFF2-40B4-BE49-F238E27FC236}">
                <a16:creationId xmlns:a16="http://schemas.microsoft.com/office/drawing/2014/main" id="{E6C4A1E6-9A44-44B1-A9BD-30167B3906F3}"/>
              </a:ext>
            </a:extLst>
          </p:cNvPr>
          <p:cNvGraphicFramePr>
            <a:graphicFrameLocks/>
          </p:cNvGraphicFramePr>
          <p:nvPr/>
        </p:nvGraphicFramePr>
        <p:xfrm>
          <a:off x="-2062899" y="5767116"/>
          <a:ext cx="2032000" cy="50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7181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window&#10;&#10;Description automatically generated">
            <a:extLst>
              <a:ext uri="{FF2B5EF4-FFF2-40B4-BE49-F238E27FC236}">
                <a16:creationId xmlns:a16="http://schemas.microsoft.com/office/drawing/2014/main" id="{CC50E2F7-39AE-4F74-AE54-9DC57A6A88A4}"/>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pic>
        <p:nvPicPr>
          <p:cNvPr id="9" name="Picture 8" descr="A picture containing person, window&#10;&#10;Description automatically generated">
            <a:extLst>
              <a:ext uri="{FF2B5EF4-FFF2-40B4-BE49-F238E27FC236}">
                <a16:creationId xmlns:a16="http://schemas.microsoft.com/office/drawing/2014/main" id="{D48D8CF4-BE32-453D-B09B-3AEA9D80165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44785" y="-6404"/>
            <a:ext cx="8955551" cy="6890291"/>
          </a:xfrm>
          <a:custGeom>
            <a:avLst/>
            <a:gdLst>
              <a:gd name="connsiteX0" fmla="*/ 2373921 w 8955551"/>
              <a:gd name="connsiteY0" fmla="*/ 6878121 h 6890291"/>
              <a:gd name="connsiteX1" fmla="*/ 2530259 w 8955551"/>
              <a:gd name="connsiteY1" fmla="*/ 6879653 h 6890291"/>
              <a:gd name="connsiteX2" fmla="*/ 2362679 w 8955551"/>
              <a:gd name="connsiteY2" fmla="*/ 6889856 h 6890291"/>
              <a:gd name="connsiteX3" fmla="*/ 2367337 w 8955551"/>
              <a:gd name="connsiteY3" fmla="*/ 6884787 h 6890291"/>
              <a:gd name="connsiteX4" fmla="*/ 2387938 w 8955551"/>
              <a:gd name="connsiteY4" fmla="*/ 6864029 h 6890291"/>
              <a:gd name="connsiteX5" fmla="*/ 2381346 w 8955551"/>
              <a:gd name="connsiteY5" fmla="*/ 6870605 h 6890291"/>
              <a:gd name="connsiteX6" fmla="*/ 2373921 w 8955551"/>
              <a:gd name="connsiteY6" fmla="*/ 6878121 h 6890291"/>
              <a:gd name="connsiteX7" fmla="*/ 1722200 w 8955551"/>
              <a:gd name="connsiteY7" fmla="*/ 6871738 h 6890291"/>
              <a:gd name="connsiteX8" fmla="*/ 1729416 w 8955551"/>
              <a:gd name="connsiteY8" fmla="*/ 6864583 h 6890291"/>
              <a:gd name="connsiteX9" fmla="*/ 8947214 w 8955551"/>
              <a:gd name="connsiteY9" fmla="*/ 443134 h 6890291"/>
              <a:gd name="connsiteX10" fmla="*/ 8954835 w 8955551"/>
              <a:gd name="connsiteY10" fmla="*/ 2082948 h 6890291"/>
              <a:gd name="connsiteX11" fmla="*/ 4113762 w 8955551"/>
              <a:gd name="connsiteY11" fmla="*/ 6862577 h 6890291"/>
              <a:gd name="connsiteX12" fmla="*/ 2387938 w 8955551"/>
              <a:gd name="connsiteY12" fmla="*/ 6864029 h 6890291"/>
              <a:gd name="connsiteX13" fmla="*/ 2404404 w 8955551"/>
              <a:gd name="connsiteY13" fmla="*/ 6847606 h 6890291"/>
              <a:gd name="connsiteX14" fmla="*/ 8947214 w 8955551"/>
              <a:gd name="connsiteY14" fmla="*/ 443134 h 6890291"/>
              <a:gd name="connsiteX15" fmla="*/ 7003211 w 8955551"/>
              <a:gd name="connsiteY15" fmla="*/ 0 h 6890291"/>
              <a:gd name="connsiteX16" fmla="*/ 8703652 w 8955551"/>
              <a:gd name="connsiteY16" fmla="*/ 6403 h 6890291"/>
              <a:gd name="connsiteX17" fmla="*/ 1735509 w 8955551"/>
              <a:gd name="connsiteY17" fmla="*/ 6858542 h 6890291"/>
              <a:gd name="connsiteX18" fmla="*/ 1729416 w 8955551"/>
              <a:gd name="connsiteY18" fmla="*/ 6864583 h 6890291"/>
              <a:gd name="connsiteX19" fmla="*/ 0 w 8955551"/>
              <a:gd name="connsiteY19" fmla="*/ 6866038 h 68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5551" h="6890291">
                <a:moveTo>
                  <a:pt x="2373921" y="6878121"/>
                </a:moveTo>
                <a:lnTo>
                  <a:pt x="2530259" y="6879653"/>
                </a:lnTo>
                <a:cubicBezTo>
                  <a:pt x="2682327" y="6877806"/>
                  <a:pt x="2365841" y="6893023"/>
                  <a:pt x="2362679" y="6889856"/>
                </a:cubicBezTo>
                <a:cubicBezTo>
                  <a:pt x="2362640" y="6889718"/>
                  <a:pt x="2364209" y="6888012"/>
                  <a:pt x="2367337" y="6884787"/>
                </a:cubicBezTo>
                <a:close/>
                <a:moveTo>
                  <a:pt x="2387938" y="6864029"/>
                </a:moveTo>
                <a:lnTo>
                  <a:pt x="2381346" y="6870605"/>
                </a:lnTo>
                <a:lnTo>
                  <a:pt x="2373921" y="6878121"/>
                </a:lnTo>
                <a:lnTo>
                  <a:pt x="1722200" y="6871738"/>
                </a:lnTo>
                <a:lnTo>
                  <a:pt x="1729416" y="6864583"/>
                </a:lnTo>
                <a:close/>
                <a:moveTo>
                  <a:pt x="8947214" y="443134"/>
                </a:moveTo>
                <a:cubicBezTo>
                  <a:pt x="8942981" y="1198865"/>
                  <a:pt x="8959068" y="1327217"/>
                  <a:pt x="8954835" y="2082948"/>
                </a:cubicBezTo>
                <a:lnTo>
                  <a:pt x="4113762" y="6862577"/>
                </a:lnTo>
                <a:lnTo>
                  <a:pt x="2387938" y="6864029"/>
                </a:lnTo>
                <a:lnTo>
                  <a:pt x="2404404" y="6847606"/>
                </a:lnTo>
                <a:cubicBezTo>
                  <a:pt x="2963213" y="6292295"/>
                  <a:pt x="8947214" y="450678"/>
                  <a:pt x="8947214" y="443134"/>
                </a:cubicBezTo>
                <a:close/>
                <a:moveTo>
                  <a:pt x="7003211" y="0"/>
                </a:moveTo>
                <a:lnTo>
                  <a:pt x="8703652" y="6403"/>
                </a:lnTo>
                <a:cubicBezTo>
                  <a:pt x="6410624" y="2224561"/>
                  <a:pt x="2008408" y="6587994"/>
                  <a:pt x="1735509" y="6858542"/>
                </a:cubicBezTo>
                <a:lnTo>
                  <a:pt x="1729416" y="6864583"/>
                </a:lnTo>
                <a:lnTo>
                  <a:pt x="0" y="6866038"/>
                </a:lnTo>
                <a:close/>
              </a:path>
            </a:pathLst>
          </a:custGeom>
        </p:spPr>
      </p:pic>
      <p:sp>
        <p:nvSpPr>
          <p:cNvPr id="11" name="Title 10">
            <a:extLst>
              <a:ext uri="{FF2B5EF4-FFF2-40B4-BE49-F238E27FC236}">
                <a16:creationId xmlns:a16="http://schemas.microsoft.com/office/drawing/2014/main" id="{12602625-4DFC-450F-A1D7-107CE6F6F513}"/>
              </a:ext>
            </a:extLst>
          </p:cNvPr>
          <p:cNvSpPr>
            <a:spLocks noGrp="1"/>
          </p:cNvSpPr>
          <p:nvPr>
            <p:ph type="title"/>
          </p:nvPr>
        </p:nvSpPr>
        <p:spPr>
          <a:xfrm>
            <a:off x="449999" y="397170"/>
            <a:ext cx="7617675" cy="3323987"/>
          </a:xfrm>
        </p:spPr>
        <p:txBody>
          <a:bodyPr/>
          <a:lstStyle/>
          <a:p>
            <a:r>
              <a:rPr lang="en-GB" dirty="0"/>
              <a:t>Satisfaction with general practice appointment times</a:t>
            </a:r>
          </a:p>
        </p:txBody>
      </p:sp>
      <p:pic>
        <p:nvPicPr>
          <p:cNvPr id="10" name="Ipsos logo">
            <a:extLst>
              <a:ext uri="{FF2B5EF4-FFF2-40B4-BE49-F238E27FC236}">
                <a16:creationId xmlns:a16="http://schemas.microsoft.com/office/drawing/2014/main" id="{F6898AE5-4AD0-4BA9-B29A-260191AC8EF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Espace réservé du pied de page 4">
            <a:extLst>
              <a:ext uri="{FF2B5EF4-FFF2-40B4-BE49-F238E27FC236}">
                <a16:creationId xmlns:a16="http://schemas.microsoft.com/office/drawing/2014/main" id="{8817C3CB-083A-57E3-0701-681F45DDFED1}"/>
              </a:ext>
            </a:extLst>
          </p:cNvPr>
          <p:cNvSpPr txBox="1">
            <a:spLocks/>
          </p:cNvSpPr>
          <p:nvPr/>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Tree>
    <p:extLst>
      <p:ext uri="{BB962C8B-B14F-4D97-AF65-F5344CB8AC3E}">
        <p14:creationId xmlns:p14="http://schemas.microsoft.com/office/powerpoint/2010/main" val="3821247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14</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250392" y="140952"/>
            <a:ext cx="10410505" cy="999857"/>
          </a:xfrm>
        </p:spPr>
        <p:txBody>
          <a:bodyPr/>
          <a:lstStyle/>
          <a:p>
            <a:r>
              <a:rPr lang="en-GB" sz="3200" dirty="0"/>
              <a:t>Satisfaction with appointment times: how the</a:t>
            </a:r>
            <a:br>
              <a:rPr lang="en-GB" sz="3200" dirty="0"/>
            </a:br>
            <a:r>
              <a:rPr lang="en-GB" sz="3200" dirty="0" err="1"/>
              <a:t>PCNs</a:t>
            </a:r>
            <a:r>
              <a:rPr lang="en-GB" sz="3200" dirty="0"/>
              <a:t> within the ICS compare</a:t>
            </a:r>
            <a:endParaRPr lang="en-GB" sz="320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Q6. How satisfied are you with the general practice appointment times that are available to you?</a:t>
            </a:r>
            <a:endParaRPr lang="en-GB" sz="1600" dirty="0">
              <a:solidFill>
                <a:schemeClr val="bg1"/>
              </a:solidFill>
            </a:endParaRPr>
          </a:p>
        </p:txBody>
      </p:sp>
      <p:graphicFrame>
        <p:nvGraphicFramePr>
          <p:cNvPr id="18" name="D_88e5a9baa3def1c3">
            <a:extLst>
              <a:ext uri="{FF2B5EF4-FFF2-40B4-BE49-F238E27FC236}">
                <a16:creationId xmlns:a16="http://schemas.microsoft.com/office/drawing/2014/main" id="{B1628F6F-46B1-40BC-8194-C1E967F067EF}"/>
              </a:ext>
            </a:extLst>
          </p:cNvPr>
          <p:cNvGraphicFramePr/>
          <p:nvPr/>
        </p:nvGraphicFramePr>
        <p:xfrm>
          <a:off x="450000" y="1773237"/>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_323da1dc3486c559" hidden="1">
            <a:extLst>
              <a:ext uri="{FF2B5EF4-FFF2-40B4-BE49-F238E27FC236}">
                <a16:creationId xmlns:a16="http://schemas.microsoft.com/office/drawing/2014/main" id="{97944A52-70FC-43D7-A519-D641EA949A41}"/>
              </a:ext>
            </a:extLst>
          </p:cNvPr>
          <p:cNvGraphicFramePr/>
          <p:nvPr/>
        </p:nvGraphicFramePr>
        <p:xfrm>
          <a:off x="-2215299" y="561471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_37b7c731653cf1c3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HARINGEY -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EDMONTON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BARNET 1W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SOUTH ISLINGTON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CENTRAL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CENTRAL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KENTISH TOWN CENTRAL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HARINGEY - N15/SOUTH EAST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HARINGEY - NORTH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CENTRAL HAMPSTEAD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SOUTH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NORTH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37b7c731653cf1c3"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437230" y="1790297"/>
          <a:ext cx="8021011" cy="57912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they are ‘satisfied’ with the appointment times available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D_6e0d8b973b18f1c3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89415" y="5665662"/>
          <a:ext cx="8206242" cy="198120"/>
        </p:xfrm>
        <a:graphic>
          <a:graphicData uri="http://schemas.openxmlformats.org/drawingml/2006/table">
            <a:tbl>
              <a:tblPr firstRow="1" bandRow="1">
                <a:tableStyleId>{5C22544A-7EE6-4342-B048-85BDC9FD1C3A}</a:tableStyleId>
              </a:tblPr>
              <a:tblGrid>
                <a:gridCol w="8206242">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all patients. Patients who selected ‘I’m not sure when I can get an appointment’ have been excluded: National (600,933); ICS 2022 (16,334); </a:t>
                      </a:r>
                      <a:r>
                        <a:rPr lang="en-GB" sz="700" b="0" dirty="0" err="1">
                          <a:solidFill>
                            <a:schemeClr val="tx1"/>
                          </a:solidFill>
                        </a:rPr>
                        <a:t>PCN</a:t>
                      </a:r>
                      <a:r>
                        <a:rPr lang="en-GB" sz="700" b="0" dirty="0">
                          <a:solidFill>
                            <a:schemeClr val="tx1"/>
                          </a:solidFill>
                        </a:rPr>
                        <a:t> bases range from 177 to 1,330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D_6e0d8b973b18f1c3" hidden="1">
            <a:extLst>
              <a:ext uri="{FF2B5EF4-FFF2-40B4-BE49-F238E27FC236}">
                <a16:creationId xmlns:a16="http://schemas.microsoft.com/office/drawing/2014/main" id="{F7ABBD2B-40BB-4715-9F7C-5B4BCDF99FAF}"/>
              </a:ext>
            </a:extLst>
          </p:cNvPr>
          <p:cNvGraphicFramePr/>
          <p:nvPr/>
        </p:nvGraphicFramePr>
        <p:xfrm>
          <a:off x="-2062899" y="5767116"/>
          <a:ext cx="2032000" cy="508000"/>
        </p:xfrm>
        <a:graphic>
          <a:graphicData uri="http://schemas.openxmlformats.org/drawingml/2006/chart">
            <c:chart xmlns:c="http://schemas.openxmlformats.org/drawingml/2006/chart" xmlns:r="http://schemas.openxmlformats.org/officeDocument/2006/relationships" r:id="rId9"/>
          </a:graphicData>
        </a:graphic>
      </p:graphicFrame>
      <p:pic>
        <p:nvPicPr>
          <p:cNvPr id="15" name="Graphic 14" descr="Information with solid fill">
            <a:extLst>
              <a:ext uri="{FF2B5EF4-FFF2-40B4-BE49-F238E27FC236}">
                <a16:creationId xmlns:a16="http://schemas.microsoft.com/office/drawing/2014/main" id="{195C4E99-6D48-458F-A34A-FE87016D08D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sp>
        <p:nvSpPr>
          <p:cNvPr id="19" name="Rectangle 18">
            <a:extLst>
              <a:ext uri="{FF2B5EF4-FFF2-40B4-BE49-F238E27FC236}">
                <a16:creationId xmlns:a16="http://schemas.microsoft.com/office/drawing/2014/main" id="{B10AEBFD-A9E9-4DB4-8DBF-331D794426CC}"/>
              </a:ext>
            </a:extLst>
          </p:cNvPr>
          <p:cNvSpPr/>
          <p:nvPr/>
        </p:nvSpPr>
        <p:spPr>
          <a:xfrm>
            <a:off x="672114" y="6255383"/>
            <a:ext cx="9190648" cy="215444"/>
          </a:xfrm>
          <a:prstGeom prst="rect">
            <a:avLst/>
          </a:prstGeom>
        </p:spPr>
        <p:txBody>
          <a:bodyPr wrap="square">
            <a:spAutoFit/>
          </a:bodyPr>
          <a:lstStyle/>
          <a:p>
            <a:pPr lvl="0" algn="l"/>
            <a:r>
              <a:rPr lang="en-GB" sz="800" dirty="0"/>
              <a:t>%Satisfied = %Very satisfied + %Fairly satisfied</a:t>
            </a:r>
            <a:endParaRPr lang="en-GB" sz="800" dirty="0">
              <a:latin typeface="+mn-lt"/>
            </a:endParaRPr>
          </a:p>
        </p:txBody>
      </p:sp>
    </p:spTree>
    <p:extLst>
      <p:ext uri="{BB962C8B-B14F-4D97-AF65-F5344CB8AC3E}">
        <p14:creationId xmlns:p14="http://schemas.microsoft.com/office/powerpoint/2010/main" val="2961213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window&#10;&#10;Description automatically generated">
            <a:extLst>
              <a:ext uri="{FF2B5EF4-FFF2-40B4-BE49-F238E27FC236}">
                <a16:creationId xmlns:a16="http://schemas.microsoft.com/office/drawing/2014/main" id="{CC50E2F7-39AE-4F74-AE54-9DC57A6A88A4}"/>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pic>
        <p:nvPicPr>
          <p:cNvPr id="9" name="Picture 8" descr="A picture containing person, window&#10;&#10;Description automatically generated">
            <a:extLst>
              <a:ext uri="{FF2B5EF4-FFF2-40B4-BE49-F238E27FC236}">
                <a16:creationId xmlns:a16="http://schemas.microsoft.com/office/drawing/2014/main" id="{D48D8CF4-BE32-453D-B09B-3AEA9D80165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44785" y="-6404"/>
            <a:ext cx="8955551" cy="6890291"/>
          </a:xfrm>
          <a:custGeom>
            <a:avLst/>
            <a:gdLst>
              <a:gd name="connsiteX0" fmla="*/ 2373921 w 8955551"/>
              <a:gd name="connsiteY0" fmla="*/ 6878121 h 6890291"/>
              <a:gd name="connsiteX1" fmla="*/ 2530259 w 8955551"/>
              <a:gd name="connsiteY1" fmla="*/ 6879653 h 6890291"/>
              <a:gd name="connsiteX2" fmla="*/ 2362679 w 8955551"/>
              <a:gd name="connsiteY2" fmla="*/ 6889856 h 6890291"/>
              <a:gd name="connsiteX3" fmla="*/ 2367337 w 8955551"/>
              <a:gd name="connsiteY3" fmla="*/ 6884787 h 6890291"/>
              <a:gd name="connsiteX4" fmla="*/ 2387938 w 8955551"/>
              <a:gd name="connsiteY4" fmla="*/ 6864029 h 6890291"/>
              <a:gd name="connsiteX5" fmla="*/ 2381346 w 8955551"/>
              <a:gd name="connsiteY5" fmla="*/ 6870605 h 6890291"/>
              <a:gd name="connsiteX6" fmla="*/ 2373921 w 8955551"/>
              <a:gd name="connsiteY6" fmla="*/ 6878121 h 6890291"/>
              <a:gd name="connsiteX7" fmla="*/ 1722200 w 8955551"/>
              <a:gd name="connsiteY7" fmla="*/ 6871738 h 6890291"/>
              <a:gd name="connsiteX8" fmla="*/ 1729416 w 8955551"/>
              <a:gd name="connsiteY8" fmla="*/ 6864583 h 6890291"/>
              <a:gd name="connsiteX9" fmla="*/ 8947214 w 8955551"/>
              <a:gd name="connsiteY9" fmla="*/ 443134 h 6890291"/>
              <a:gd name="connsiteX10" fmla="*/ 8954835 w 8955551"/>
              <a:gd name="connsiteY10" fmla="*/ 2082948 h 6890291"/>
              <a:gd name="connsiteX11" fmla="*/ 4113762 w 8955551"/>
              <a:gd name="connsiteY11" fmla="*/ 6862577 h 6890291"/>
              <a:gd name="connsiteX12" fmla="*/ 2387938 w 8955551"/>
              <a:gd name="connsiteY12" fmla="*/ 6864029 h 6890291"/>
              <a:gd name="connsiteX13" fmla="*/ 2404404 w 8955551"/>
              <a:gd name="connsiteY13" fmla="*/ 6847606 h 6890291"/>
              <a:gd name="connsiteX14" fmla="*/ 8947214 w 8955551"/>
              <a:gd name="connsiteY14" fmla="*/ 443134 h 6890291"/>
              <a:gd name="connsiteX15" fmla="*/ 7003211 w 8955551"/>
              <a:gd name="connsiteY15" fmla="*/ 0 h 6890291"/>
              <a:gd name="connsiteX16" fmla="*/ 8703652 w 8955551"/>
              <a:gd name="connsiteY16" fmla="*/ 6403 h 6890291"/>
              <a:gd name="connsiteX17" fmla="*/ 1735509 w 8955551"/>
              <a:gd name="connsiteY17" fmla="*/ 6858542 h 6890291"/>
              <a:gd name="connsiteX18" fmla="*/ 1729416 w 8955551"/>
              <a:gd name="connsiteY18" fmla="*/ 6864583 h 6890291"/>
              <a:gd name="connsiteX19" fmla="*/ 0 w 8955551"/>
              <a:gd name="connsiteY19" fmla="*/ 6866038 h 68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5551" h="6890291">
                <a:moveTo>
                  <a:pt x="2373921" y="6878121"/>
                </a:moveTo>
                <a:lnTo>
                  <a:pt x="2530259" y="6879653"/>
                </a:lnTo>
                <a:cubicBezTo>
                  <a:pt x="2682327" y="6877806"/>
                  <a:pt x="2365841" y="6893023"/>
                  <a:pt x="2362679" y="6889856"/>
                </a:cubicBezTo>
                <a:cubicBezTo>
                  <a:pt x="2362640" y="6889718"/>
                  <a:pt x="2364209" y="6888012"/>
                  <a:pt x="2367337" y="6884787"/>
                </a:cubicBezTo>
                <a:close/>
                <a:moveTo>
                  <a:pt x="2387938" y="6864029"/>
                </a:moveTo>
                <a:lnTo>
                  <a:pt x="2381346" y="6870605"/>
                </a:lnTo>
                <a:lnTo>
                  <a:pt x="2373921" y="6878121"/>
                </a:lnTo>
                <a:lnTo>
                  <a:pt x="1722200" y="6871738"/>
                </a:lnTo>
                <a:lnTo>
                  <a:pt x="1729416" y="6864583"/>
                </a:lnTo>
                <a:close/>
                <a:moveTo>
                  <a:pt x="8947214" y="443134"/>
                </a:moveTo>
                <a:cubicBezTo>
                  <a:pt x="8942981" y="1198865"/>
                  <a:pt x="8959068" y="1327217"/>
                  <a:pt x="8954835" y="2082948"/>
                </a:cubicBezTo>
                <a:lnTo>
                  <a:pt x="4113762" y="6862577"/>
                </a:lnTo>
                <a:lnTo>
                  <a:pt x="2387938" y="6864029"/>
                </a:lnTo>
                <a:lnTo>
                  <a:pt x="2404404" y="6847606"/>
                </a:lnTo>
                <a:cubicBezTo>
                  <a:pt x="2963213" y="6292295"/>
                  <a:pt x="8947214" y="450678"/>
                  <a:pt x="8947214" y="443134"/>
                </a:cubicBezTo>
                <a:close/>
                <a:moveTo>
                  <a:pt x="7003211" y="0"/>
                </a:moveTo>
                <a:lnTo>
                  <a:pt x="8703652" y="6403"/>
                </a:lnTo>
                <a:cubicBezTo>
                  <a:pt x="6410624" y="2224561"/>
                  <a:pt x="2008408" y="6587994"/>
                  <a:pt x="1735509" y="6858542"/>
                </a:cubicBezTo>
                <a:lnTo>
                  <a:pt x="1729416" y="6864583"/>
                </a:lnTo>
                <a:lnTo>
                  <a:pt x="0" y="6866038"/>
                </a:lnTo>
                <a:close/>
              </a:path>
            </a:pathLst>
          </a:custGeom>
        </p:spPr>
      </p:pic>
      <p:sp>
        <p:nvSpPr>
          <p:cNvPr id="11" name="Title 10">
            <a:extLst>
              <a:ext uri="{FF2B5EF4-FFF2-40B4-BE49-F238E27FC236}">
                <a16:creationId xmlns:a16="http://schemas.microsoft.com/office/drawing/2014/main" id="{12602625-4DFC-450F-A1D7-107CE6F6F513}"/>
              </a:ext>
            </a:extLst>
          </p:cNvPr>
          <p:cNvSpPr>
            <a:spLocks noGrp="1"/>
          </p:cNvSpPr>
          <p:nvPr>
            <p:ph type="title"/>
          </p:nvPr>
        </p:nvSpPr>
        <p:spPr>
          <a:xfrm>
            <a:off x="449999" y="397170"/>
            <a:ext cx="7617675" cy="1661993"/>
          </a:xfrm>
        </p:spPr>
        <p:txBody>
          <a:bodyPr/>
          <a:lstStyle/>
          <a:p>
            <a:r>
              <a:rPr lang="en-GB" dirty="0"/>
              <a:t>Services when GP practice is closed</a:t>
            </a:r>
          </a:p>
        </p:txBody>
      </p:sp>
      <p:sp>
        <p:nvSpPr>
          <p:cNvPr id="29" name="Espace réservé du pied de page 4">
            <a:extLst>
              <a:ext uri="{FF2B5EF4-FFF2-40B4-BE49-F238E27FC236}">
                <a16:creationId xmlns:a16="http://schemas.microsoft.com/office/drawing/2014/main" id="{F925B5C7-AE82-48AC-814F-4A8A5A82D7DA}"/>
              </a:ext>
            </a:extLst>
          </p:cNvPr>
          <p:cNvSpPr txBox="1">
            <a:spLocks/>
          </p:cNvSpPr>
          <p:nvPr/>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MORI | 19-043068-01 GPPS Carer Slidepacks | Version 1 | Public</a:t>
            </a:r>
          </a:p>
        </p:txBody>
      </p:sp>
      <p:pic>
        <p:nvPicPr>
          <p:cNvPr id="10" name="Ipsos logo">
            <a:extLst>
              <a:ext uri="{FF2B5EF4-FFF2-40B4-BE49-F238E27FC236}">
                <a16:creationId xmlns:a16="http://schemas.microsoft.com/office/drawing/2014/main" id="{02A2C3C3-895C-42FF-ADFC-E797F93775F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TextBox 6">
            <a:extLst>
              <a:ext uri="{FF2B5EF4-FFF2-40B4-BE49-F238E27FC236}">
                <a16:creationId xmlns:a16="http://schemas.microsoft.com/office/drawing/2014/main" id="{703F694D-B2B0-4C12-A53F-71621DBC3F31}"/>
              </a:ext>
            </a:extLst>
          </p:cNvPr>
          <p:cNvSpPr txBox="1"/>
          <p:nvPr/>
        </p:nvSpPr>
        <p:spPr>
          <a:xfrm>
            <a:off x="274160" y="2197894"/>
            <a:ext cx="6924195" cy="1231106"/>
          </a:xfrm>
          <a:prstGeom prst="rect">
            <a:avLst/>
          </a:prstGeom>
          <a:noFill/>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i="1" dirty="0">
                <a:solidFill>
                  <a:schemeClr val="bg1"/>
                </a:solidFill>
                <a:latin typeface="+mn-lt"/>
              </a:rPr>
              <a:t>These questions are only asked of those people who have recently used an NHS service when they wanted to see a GP but their GP practice was closed. As such, the base size is often too small to make meaningful comparisons at PCN level. The PCN range within ICS has therefore not been included for these questions.</a:t>
            </a:r>
          </a:p>
        </p:txBody>
      </p:sp>
      <p:sp>
        <p:nvSpPr>
          <p:cNvPr id="13" name="TextBox 11">
            <a:extLst>
              <a:ext uri="{FF2B5EF4-FFF2-40B4-BE49-F238E27FC236}">
                <a16:creationId xmlns:a16="http://schemas.microsoft.com/office/drawing/2014/main" id="{A5F931A5-4A07-4CAB-8A5D-D33300FCA867}"/>
              </a:ext>
            </a:extLst>
          </p:cNvPr>
          <p:cNvSpPr txBox="1"/>
          <p:nvPr/>
        </p:nvSpPr>
        <p:spPr>
          <a:xfrm>
            <a:off x="274161" y="3584390"/>
            <a:ext cx="5478853" cy="984885"/>
          </a:xfrm>
          <a:prstGeom prst="rect">
            <a:avLst/>
          </a:prstGeom>
          <a:noFill/>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i="1" dirty="0">
                <a:solidFill>
                  <a:schemeClr val="bg1"/>
                </a:solidFill>
                <a:latin typeface="+mn-lt"/>
              </a:rPr>
              <a:t>Please note that patients cannot always distinguish between these services and extended access appointments. Please view the results in this section with the configuration of your local services in mind.</a:t>
            </a:r>
          </a:p>
        </p:txBody>
      </p:sp>
    </p:spTree>
    <p:extLst>
      <p:ext uri="{BB962C8B-B14F-4D97-AF65-F5344CB8AC3E}">
        <p14:creationId xmlns:p14="http://schemas.microsoft.com/office/powerpoint/2010/main" val="2621174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16</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327925" y="267121"/>
            <a:ext cx="9604622" cy="775597"/>
          </a:xfrm>
        </p:spPr>
        <p:txBody>
          <a:bodyPr/>
          <a:lstStyle/>
          <a:p>
            <a:r>
              <a:rPr lang="en-GB" sz="3200" dirty="0"/>
              <a:t>Time taken to receive care or advice when GP practice is closed</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1202177"/>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Q46. How do you feel about how quickly you received care or advice on that occasion?</a:t>
            </a:r>
            <a:endParaRPr lang="en-GB" sz="1600" dirty="0">
              <a:solidFill>
                <a:schemeClr val="bg1"/>
              </a:solidFill>
            </a:endParaRPr>
          </a:p>
        </p:txBody>
      </p:sp>
      <p:sp>
        <p:nvSpPr>
          <p:cNvPr id="17" name="TextBox 16">
            <a:extLst>
              <a:ext uri="{FF2B5EF4-FFF2-40B4-BE49-F238E27FC236}">
                <a16:creationId xmlns:a16="http://schemas.microsoft.com/office/drawing/2014/main" id="{8F189DC4-230D-446C-AF1F-BE318A2AF40F}"/>
              </a:ext>
            </a:extLst>
          </p:cNvPr>
          <p:cNvSpPr txBox="1"/>
          <p:nvPr/>
        </p:nvSpPr>
        <p:spPr>
          <a:xfrm>
            <a:off x="545473" y="1812135"/>
            <a:ext cx="2154931" cy="246221"/>
          </a:xfrm>
          <a:prstGeom prst="rect">
            <a:avLst/>
          </a:prstGeom>
          <a:noFill/>
        </p:spPr>
        <p:txBody>
          <a:bodyPr wrap="square" lIns="0" tIns="0" rIns="0" bIns="0" rtlCol="0">
            <a:spAutoFit/>
          </a:bodyPr>
          <a:lstStyle/>
          <a:p>
            <a:pPr algn="l"/>
            <a:r>
              <a:rPr lang="en-GB" sz="1600" b="1" dirty="0"/>
              <a:t>ICS result</a:t>
            </a:r>
            <a:endParaRPr lang="en-GB" sz="1600" dirty="0"/>
          </a:p>
        </p:txBody>
      </p:sp>
      <p:sp>
        <p:nvSpPr>
          <p:cNvPr id="18" name="TextBox 17">
            <a:extLst>
              <a:ext uri="{FF2B5EF4-FFF2-40B4-BE49-F238E27FC236}">
                <a16:creationId xmlns:a16="http://schemas.microsoft.com/office/drawing/2014/main" id="{8E55F92A-CFB6-4EA4-ACAB-188D395FDE27}"/>
              </a:ext>
            </a:extLst>
          </p:cNvPr>
          <p:cNvSpPr txBox="1"/>
          <p:nvPr/>
        </p:nvSpPr>
        <p:spPr>
          <a:xfrm>
            <a:off x="4332288" y="1812135"/>
            <a:ext cx="2411478" cy="246221"/>
          </a:xfrm>
          <a:prstGeom prst="rect">
            <a:avLst/>
          </a:prstGeom>
          <a:noFill/>
        </p:spPr>
        <p:txBody>
          <a:bodyPr wrap="square" lIns="0" tIns="0" rIns="0" bIns="0" rtlCol="0">
            <a:spAutoFit/>
          </a:bodyPr>
          <a:lstStyle/>
          <a:p>
            <a:r>
              <a:rPr lang="en-GB" sz="1600" b="1" dirty="0"/>
              <a:t>ICS result over time </a:t>
            </a:r>
            <a:endParaRPr lang="en-GB" sz="1600" dirty="0"/>
          </a:p>
        </p:txBody>
      </p:sp>
      <p:sp>
        <p:nvSpPr>
          <p:cNvPr id="19" name="TextBox 18">
            <a:extLst>
              <a:ext uri="{FF2B5EF4-FFF2-40B4-BE49-F238E27FC236}">
                <a16:creationId xmlns:a16="http://schemas.microsoft.com/office/drawing/2014/main" id="{58C13DA7-B5A9-44BC-90A6-04C23615D174}"/>
              </a:ext>
            </a:extLst>
          </p:cNvPr>
          <p:cNvSpPr txBox="1"/>
          <p:nvPr/>
        </p:nvSpPr>
        <p:spPr>
          <a:xfrm>
            <a:off x="8202613" y="1812135"/>
            <a:ext cx="2984178" cy="246221"/>
          </a:xfrm>
          <a:prstGeom prst="rect">
            <a:avLst/>
          </a:prstGeom>
          <a:noFill/>
        </p:spPr>
        <p:txBody>
          <a:bodyPr wrap="square" lIns="0" tIns="0" rIns="0" bIns="0" rtlCol="0">
            <a:spAutoFit/>
          </a:bodyPr>
          <a:lstStyle/>
          <a:p>
            <a:pPr algn="l"/>
            <a:r>
              <a:rPr lang="en-GB" sz="1600" b="1" dirty="0"/>
              <a:t>Comparison of results</a:t>
            </a:r>
            <a:endParaRPr lang="en-GB" sz="1600" dirty="0"/>
          </a:p>
        </p:txBody>
      </p:sp>
      <p:cxnSp>
        <p:nvCxnSpPr>
          <p:cNvPr id="66" name="Straight Connector 65">
            <a:extLst>
              <a:ext uri="{FF2B5EF4-FFF2-40B4-BE49-F238E27FC236}">
                <a16:creationId xmlns:a16="http://schemas.microsoft.com/office/drawing/2014/main" id="{698688C3-243C-485B-8E0D-015E582BFFDA}"/>
              </a:ext>
            </a:extLst>
          </p:cNvPr>
          <p:cNvCxnSpPr>
            <a:cxnSpLocks/>
          </p:cNvCxnSpPr>
          <p:nvPr/>
        </p:nvCxnSpPr>
        <p:spPr>
          <a:xfrm>
            <a:off x="3276935" y="2019300"/>
            <a:ext cx="0" cy="292166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073135D-0E8A-4DE6-86BE-6B6ED488F46F}"/>
              </a:ext>
            </a:extLst>
          </p:cNvPr>
          <p:cNvCxnSpPr>
            <a:cxnSpLocks/>
          </p:cNvCxnSpPr>
          <p:nvPr/>
        </p:nvCxnSpPr>
        <p:spPr>
          <a:xfrm>
            <a:off x="8045450" y="2019300"/>
            <a:ext cx="0" cy="3066047"/>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 name="Title 1">
            <a:extLst>
              <a:ext uri="{FF2B5EF4-FFF2-40B4-BE49-F238E27FC236}">
                <a16:creationId xmlns:a16="http://schemas.microsoft.com/office/drawing/2014/main" id="{0B2115D0-B5BD-42C3-BF40-207ED90CE964}"/>
              </a:ext>
            </a:extLst>
          </p:cNvPr>
          <p:cNvSpPr txBox="1">
            <a:spLocks/>
          </p:cNvSpPr>
          <p:nvPr/>
        </p:nvSpPr>
        <p:spPr>
          <a:xfrm>
            <a:off x="8498988" y="2562845"/>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ICS</a:t>
            </a:r>
            <a:endParaRPr lang="en-GB" sz="1400" dirty="0">
              <a:solidFill>
                <a:schemeClr val="tx1"/>
              </a:solidFill>
              <a:latin typeface="+mn-lt"/>
              <a:cs typeface="Segoe UI" panose="020B0502040204020203" pitchFamily="34" charset="0"/>
            </a:endParaRPr>
          </a:p>
        </p:txBody>
      </p:sp>
      <p:sp>
        <p:nvSpPr>
          <p:cNvPr id="54" name="Title 1">
            <a:extLst>
              <a:ext uri="{FF2B5EF4-FFF2-40B4-BE49-F238E27FC236}">
                <a16:creationId xmlns:a16="http://schemas.microsoft.com/office/drawing/2014/main" id="{A99DC51F-8A89-49C5-8D3B-29B3AB9F570F}"/>
              </a:ext>
            </a:extLst>
          </p:cNvPr>
          <p:cNvSpPr txBox="1">
            <a:spLocks/>
          </p:cNvSpPr>
          <p:nvPr/>
        </p:nvSpPr>
        <p:spPr>
          <a:xfrm>
            <a:off x="10100777" y="2562845"/>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National</a:t>
            </a:r>
            <a:endParaRPr lang="en-GB" sz="1400" dirty="0">
              <a:solidFill>
                <a:schemeClr val="tx1"/>
              </a:solidFill>
              <a:latin typeface="+mn-lt"/>
              <a:cs typeface="Segoe UI" panose="020B0502040204020203" pitchFamily="34" charset="0"/>
            </a:endParaRPr>
          </a:p>
        </p:txBody>
      </p:sp>
      <p:graphicFrame>
        <p:nvGraphicFramePr>
          <p:cNvPr id="49" name="D_8d80aef6168ac6a5">
            <a:extLst>
              <a:ext uri="{FF2B5EF4-FFF2-40B4-BE49-F238E27FC236}">
                <a16:creationId xmlns:a16="http://schemas.microsoft.com/office/drawing/2014/main" id="{59387C5F-7FFC-4AA4-ABEE-0D4A000D8CB5}"/>
              </a:ext>
            </a:extLst>
          </p:cNvPr>
          <p:cNvGraphicFramePr>
            <a:graphicFrameLocks noGrp="1"/>
          </p:cNvGraphicFramePr>
          <p:nvPr/>
        </p:nvGraphicFramePr>
        <p:xfrm>
          <a:off x="8397282" y="3005997"/>
          <a:ext cx="1278530" cy="1476000"/>
        </p:xfrm>
        <a:graphic>
          <a:graphicData uri="http://schemas.openxmlformats.org/drawingml/2006/table">
            <a:tbl>
              <a:tblPr firstRow="1" bandRow="1">
                <a:tableStyleId>{5C22544A-7EE6-4342-B048-85BDC9FD1C3A}</a:tableStyleId>
              </a:tblPr>
              <a:tblGrid>
                <a:gridCol w="639265">
                  <a:extLst>
                    <a:ext uri="{9D8B030D-6E8A-4147-A177-3AD203B41FA5}">
                      <a16:colId xmlns:a16="http://schemas.microsoft.com/office/drawing/2014/main" val="2098080960"/>
                    </a:ext>
                  </a:extLst>
                </a:gridCol>
                <a:gridCol w="639265">
                  <a:extLst>
                    <a:ext uri="{9D8B030D-6E8A-4147-A177-3AD203B41FA5}">
                      <a16:colId xmlns:a16="http://schemas.microsoft.com/office/drawing/2014/main" val="3054108530"/>
                    </a:ext>
                  </a:extLst>
                </a:gridCol>
              </a:tblGrid>
              <a:tr h="504000">
                <a:tc>
                  <a:txBody>
                    <a:bodyPr/>
                    <a:lstStyle/>
                    <a:p>
                      <a:pPr algn="ctr"/>
                      <a:r>
                        <a:rPr lang="en-GB" sz="1000" dirty="0"/>
                        <a:t>About right</a:t>
                      </a:r>
                    </a:p>
                  </a:txBody>
                  <a:tcPr marL="0" marR="0">
                    <a:solidFill>
                      <a:srgbClr val="0563C1"/>
                    </a:solidFill>
                  </a:tcPr>
                </a:tc>
                <a:tc>
                  <a:txBody>
                    <a:bodyPr/>
                    <a:lstStyle/>
                    <a:p>
                      <a:pPr algn="ctr"/>
                      <a:r>
                        <a:rPr lang="en-GB" sz="1000" dirty="0"/>
                        <a:t>Took too long</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54%</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46%</a:t>
                      </a:r>
                    </a:p>
                  </a:txBody>
                  <a:tcPr marL="0" marR="0" anchor="ctr"/>
                </a:tc>
                <a:extLst>
                  <a:ext uri="{0D108BD9-81ED-4DB2-BD59-A6C34878D82A}">
                    <a16:rowId xmlns:a16="http://schemas.microsoft.com/office/drawing/2014/main" val="3917517231"/>
                  </a:ext>
                </a:extLst>
              </a:tr>
            </a:tbl>
          </a:graphicData>
        </a:graphic>
      </p:graphicFrame>
      <p:graphicFrame>
        <p:nvGraphicFramePr>
          <p:cNvPr id="50" name="D_8f3a84f1f9af9465">
            <a:extLst>
              <a:ext uri="{FF2B5EF4-FFF2-40B4-BE49-F238E27FC236}">
                <a16:creationId xmlns:a16="http://schemas.microsoft.com/office/drawing/2014/main" id="{C8442779-F0BB-42A0-A45D-E12F1100D69F}"/>
              </a:ext>
            </a:extLst>
          </p:cNvPr>
          <p:cNvGraphicFramePr>
            <a:graphicFrameLocks noGrp="1"/>
          </p:cNvGraphicFramePr>
          <p:nvPr/>
        </p:nvGraphicFramePr>
        <p:xfrm>
          <a:off x="9999070" y="3005997"/>
          <a:ext cx="1278530" cy="1476000"/>
        </p:xfrm>
        <a:graphic>
          <a:graphicData uri="http://schemas.openxmlformats.org/drawingml/2006/table">
            <a:tbl>
              <a:tblPr firstRow="1" bandRow="1">
                <a:tableStyleId>{5C22544A-7EE6-4342-B048-85BDC9FD1C3A}</a:tableStyleId>
              </a:tblPr>
              <a:tblGrid>
                <a:gridCol w="639265">
                  <a:extLst>
                    <a:ext uri="{9D8B030D-6E8A-4147-A177-3AD203B41FA5}">
                      <a16:colId xmlns:a16="http://schemas.microsoft.com/office/drawing/2014/main" val="2098080960"/>
                    </a:ext>
                  </a:extLst>
                </a:gridCol>
                <a:gridCol w="639265">
                  <a:extLst>
                    <a:ext uri="{9D8B030D-6E8A-4147-A177-3AD203B41FA5}">
                      <a16:colId xmlns:a16="http://schemas.microsoft.com/office/drawing/2014/main" val="3054108530"/>
                    </a:ext>
                  </a:extLst>
                </a:gridCol>
              </a:tblGrid>
              <a:tr h="504000">
                <a:tc>
                  <a:txBody>
                    <a:bodyPr/>
                    <a:lstStyle/>
                    <a:p>
                      <a:pPr algn="ctr"/>
                      <a:r>
                        <a:rPr lang="en-GB" sz="1000" dirty="0"/>
                        <a:t>About right </a:t>
                      </a:r>
                    </a:p>
                  </a:txBody>
                  <a:tcPr marL="0" marR="0">
                    <a:solidFill>
                      <a:srgbClr val="0563C1"/>
                    </a:solidFill>
                  </a:tcPr>
                </a:tc>
                <a:tc>
                  <a:txBody>
                    <a:bodyPr/>
                    <a:lstStyle/>
                    <a:p>
                      <a:pPr algn="ctr"/>
                      <a:r>
                        <a:rPr lang="en-GB" sz="1000" dirty="0"/>
                        <a:t>Took too long</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53%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47%</a:t>
                      </a:r>
                    </a:p>
                  </a:txBody>
                  <a:tcPr marL="0" marR="0" anchor="ctr"/>
                </a:tc>
                <a:extLst>
                  <a:ext uri="{0D108BD9-81ED-4DB2-BD59-A6C34878D82A}">
                    <a16:rowId xmlns:a16="http://schemas.microsoft.com/office/drawing/2014/main" val="3917517231"/>
                  </a:ext>
                </a:extLst>
              </a:tr>
            </a:tbl>
          </a:graphicData>
        </a:graphic>
      </p:graphicFrame>
      <p:graphicFrame>
        <p:nvGraphicFramePr>
          <p:cNvPr id="22" name="D_a834290d7ca013a7_CalcTable">
            <a:extLst>
              <a:ext uri="{FF2B5EF4-FFF2-40B4-BE49-F238E27FC236}">
                <a16:creationId xmlns:a16="http://schemas.microsoft.com/office/drawing/2014/main" id="{7C331252-642A-4BA8-BC34-755B1F24512D}"/>
              </a:ext>
            </a:extLst>
          </p:cNvPr>
          <p:cNvGraphicFramePr>
            <a:graphicFrameLocks noGrp="1"/>
          </p:cNvGraphicFramePr>
          <p:nvPr/>
        </p:nvGraphicFramePr>
        <p:xfrm>
          <a:off x="437230" y="5655823"/>
          <a:ext cx="3117182" cy="701040"/>
        </p:xfrm>
        <a:graphic>
          <a:graphicData uri="http://schemas.openxmlformats.org/drawingml/2006/table">
            <a:tbl>
              <a:tblPr firstRow="1" bandRow="1">
                <a:tableStyleId>{5C22544A-7EE6-4342-B048-85BDC9FD1C3A}</a:tableStyleId>
              </a:tblPr>
              <a:tblGrid>
                <a:gridCol w="3117182">
                  <a:extLst>
                    <a:ext uri="{9D8B030D-6E8A-4147-A177-3AD203B41FA5}">
                      <a16:colId xmlns:a16="http://schemas.microsoft.com/office/drawing/2014/main" val="20000"/>
                    </a:ext>
                  </a:extLst>
                </a:gridCol>
              </a:tblGrid>
              <a:tr h="186327">
                <a:tc>
                  <a:txBody>
                    <a:bodyPr/>
                    <a:lstStyle/>
                    <a:p>
                      <a:pPr marL="0" indent="0">
                        <a:buNone/>
                      </a:pPr>
                      <a:r>
                        <a:rPr lang="en-GB" sz="800" b="0" dirty="0">
                          <a:solidFill>
                            <a:schemeClr val="tx1"/>
                          </a:solidFill>
                          <a:latin typeface="Arial" panose="020B0604020202020204" pitchFamily="34" charset="0"/>
                        </a:rPr>
                        <a:t>Base: Asked of patients who in the last 12 months contacted NHS services when their GP practice was closed. Patients who selected ‘Don’t know / doesn’t apply’ have been excluded: National (123,066); ICS 2022 (3,715); ICS 2021 (4,007); ICS 2020 (3,565)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3" name="D_6c15ea3187aac2e6">
            <a:extLst>
              <a:ext uri="{FF2B5EF4-FFF2-40B4-BE49-F238E27FC236}">
                <a16:creationId xmlns:a16="http://schemas.microsoft.com/office/drawing/2014/main" id="{D4FCE280-E2A7-4067-B4D1-4B2677975F1D}"/>
              </a:ext>
            </a:extLst>
          </p:cNvPr>
          <p:cNvGraphicFramePr/>
          <p:nvPr/>
        </p:nvGraphicFramePr>
        <p:xfrm>
          <a:off x="3628767" y="2151379"/>
          <a:ext cx="4194344" cy="2648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_a834290d7ca013a7" hidden="1">
            <a:extLst>
              <a:ext uri="{FF2B5EF4-FFF2-40B4-BE49-F238E27FC236}">
                <a16:creationId xmlns:a16="http://schemas.microsoft.com/office/drawing/2014/main" id="{376CC592-12F4-427B-9691-B88E135EF821}"/>
              </a:ext>
            </a:extLst>
          </p:cNvPr>
          <p:cNvGraphicFramePr/>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Ipsos Ribbon Rules" hidden="1">
            <a:extLst>
              <a:ext uri="{FF2B5EF4-FFF2-40B4-BE49-F238E27FC236}">
                <a16:creationId xmlns:a16="http://schemas.microsoft.com/office/drawing/2014/main" id="{9B2EB530-E529-40A6-9A85-9A1066DEADCA}"/>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4b66881968ecd5f7">
            <a:extLst>
              <a:ext uri="{FF2B5EF4-FFF2-40B4-BE49-F238E27FC236}">
                <a16:creationId xmlns:a16="http://schemas.microsoft.com/office/drawing/2014/main" id="{D0F1B7B9-EE60-4DB7-8373-CF278C6F2F9C}"/>
              </a:ext>
            </a:extLst>
          </p:cNvPr>
          <p:cNvGraphicFramePr/>
          <p:nvPr/>
        </p:nvGraphicFramePr>
        <p:xfrm>
          <a:off x="3936710" y="2249119"/>
          <a:ext cx="3626981" cy="227175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2930acdc73bd2c59">
            <a:extLst>
              <a:ext uri="{FF2B5EF4-FFF2-40B4-BE49-F238E27FC236}">
                <a16:creationId xmlns:a16="http://schemas.microsoft.com/office/drawing/2014/main" id="{36ECE57F-E163-4F69-9C74-5EE52D4553B3}"/>
              </a:ext>
            </a:extLst>
          </p:cNvPr>
          <p:cNvGraphicFramePr>
            <a:graphicFrameLocks/>
          </p:cNvGraphicFramePr>
          <p:nvPr/>
        </p:nvGraphicFramePr>
        <p:xfrm>
          <a:off x="55936" y="2249119"/>
          <a:ext cx="3418859" cy="313828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67293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17</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353002" y="165660"/>
            <a:ext cx="9341700" cy="775597"/>
          </a:xfrm>
        </p:spPr>
        <p:txBody>
          <a:bodyPr/>
          <a:lstStyle/>
          <a:p>
            <a:r>
              <a:rPr lang="en-GB" sz="3200" dirty="0"/>
              <a:t>Overall experience of services when GP practice is closed</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1107828"/>
            <a:ext cx="12192000" cy="564958"/>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Q47. Overall, how would you describe your last experience of NHS services when you wanted to see a GP but your GP practice was closed?</a:t>
            </a:r>
            <a:endParaRPr lang="en-GB" sz="1600" dirty="0">
              <a:solidFill>
                <a:schemeClr val="bg1"/>
              </a:solidFill>
            </a:endParaRPr>
          </a:p>
        </p:txBody>
      </p:sp>
      <p:sp>
        <p:nvSpPr>
          <p:cNvPr id="17" name="TextBox 16">
            <a:extLst>
              <a:ext uri="{FF2B5EF4-FFF2-40B4-BE49-F238E27FC236}">
                <a16:creationId xmlns:a16="http://schemas.microsoft.com/office/drawing/2014/main" id="{8F189DC4-230D-446C-AF1F-BE318A2AF40F}"/>
              </a:ext>
            </a:extLst>
          </p:cNvPr>
          <p:cNvSpPr txBox="1"/>
          <p:nvPr/>
        </p:nvSpPr>
        <p:spPr>
          <a:xfrm>
            <a:off x="545473" y="1827004"/>
            <a:ext cx="2154931" cy="246221"/>
          </a:xfrm>
          <a:prstGeom prst="rect">
            <a:avLst/>
          </a:prstGeom>
          <a:noFill/>
        </p:spPr>
        <p:txBody>
          <a:bodyPr wrap="square" lIns="0" tIns="0" rIns="0" bIns="0" rtlCol="0">
            <a:spAutoFit/>
          </a:bodyPr>
          <a:lstStyle/>
          <a:p>
            <a:pPr algn="l"/>
            <a:r>
              <a:rPr lang="en-GB" sz="1600" b="1" dirty="0"/>
              <a:t>ICS result</a:t>
            </a:r>
            <a:endParaRPr lang="en-GB" sz="1600" dirty="0"/>
          </a:p>
        </p:txBody>
      </p:sp>
      <p:sp>
        <p:nvSpPr>
          <p:cNvPr id="18" name="TextBox 17">
            <a:extLst>
              <a:ext uri="{FF2B5EF4-FFF2-40B4-BE49-F238E27FC236}">
                <a16:creationId xmlns:a16="http://schemas.microsoft.com/office/drawing/2014/main" id="{8E55F92A-CFB6-4EA4-ACAB-188D395FDE27}"/>
              </a:ext>
            </a:extLst>
          </p:cNvPr>
          <p:cNvSpPr txBox="1"/>
          <p:nvPr/>
        </p:nvSpPr>
        <p:spPr>
          <a:xfrm>
            <a:off x="3905798" y="1827004"/>
            <a:ext cx="2411478" cy="246221"/>
          </a:xfrm>
          <a:prstGeom prst="rect">
            <a:avLst/>
          </a:prstGeom>
          <a:noFill/>
        </p:spPr>
        <p:txBody>
          <a:bodyPr wrap="square" lIns="0" tIns="0" rIns="0" bIns="0" rtlCol="0">
            <a:spAutoFit/>
          </a:bodyPr>
          <a:lstStyle/>
          <a:p>
            <a:r>
              <a:rPr lang="en-GB" sz="1600" b="1" dirty="0"/>
              <a:t>ICS result over time </a:t>
            </a:r>
            <a:endParaRPr lang="en-GB" sz="1600" dirty="0"/>
          </a:p>
        </p:txBody>
      </p:sp>
      <p:sp>
        <p:nvSpPr>
          <p:cNvPr id="19" name="TextBox 18">
            <a:extLst>
              <a:ext uri="{FF2B5EF4-FFF2-40B4-BE49-F238E27FC236}">
                <a16:creationId xmlns:a16="http://schemas.microsoft.com/office/drawing/2014/main" id="{58C13DA7-B5A9-44BC-90A6-04C23615D174}"/>
              </a:ext>
            </a:extLst>
          </p:cNvPr>
          <p:cNvSpPr txBox="1"/>
          <p:nvPr/>
        </p:nvSpPr>
        <p:spPr>
          <a:xfrm>
            <a:off x="8202613" y="1827004"/>
            <a:ext cx="2984178" cy="246221"/>
          </a:xfrm>
          <a:prstGeom prst="rect">
            <a:avLst/>
          </a:prstGeom>
          <a:noFill/>
        </p:spPr>
        <p:txBody>
          <a:bodyPr wrap="square" lIns="0" tIns="0" rIns="0" bIns="0" rtlCol="0">
            <a:spAutoFit/>
          </a:bodyPr>
          <a:lstStyle/>
          <a:p>
            <a:pPr algn="l"/>
            <a:r>
              <a:rPr lang="en-GB" sz="1600" b="1" dirty="0"/>
              <a:t>Comparison of results</a:t>
            </a:r>
            <a:endParaRPr lang="en-GB" sz="1600" dirty="0"/>
          </a:p>
        </p:txBody>
      </p:sp>
      <p:cxnSp>
        <p:nvCxnSpPr>
          <p:cNvPr id="66" name="Straight Connector 65">
            <a:extLst>
              <a:ext uri="{FF2B5EF4-FFF2-40B4-BE49-F238E27FC236}">
                <a16:creationId xmlns:a16="http://schemas.microsoft.com/office/drawing/2014/main" id="{698688C3-243C-485B-8E0D-015E582BFFDA}"/>
              </a:ext>
            </a:extLst>
          </p:cNvPr>
          <p:cNvCxnSpPr>
            <a:cxnSpLocks/>
          </p:cNvCxnSpPr>
          <p:nvPr/>
        </p:nvCxnSpPr>
        <p:spPr>
          <a:xfrm>
            <a:off x="3780824" y="2148859"/>
            <a:ext cx="0" cy="2921668"/>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073135D-0E8A-4DE6-86BE-6B6ED488F46F}"/>
              </a:ext>
            </a:extLst>
          </p:cNvPr>
          <p:cNvCxnSpPr>
            <a:cxnSpLocks/>
          </p:cNvCxnSpPr>
          <p:nvPr/>
        </p:nvCxnSpPr>
        <p:spPr>
          <a:xfrm>
            <a:off x="8045450" y="2019300"/>
            <a:ext cx="0" cy="3066047"/>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7" name="Graphic 46" descr="Information with solid fill">
            <a:extLst>
              <a:ext uri="{FF2B5EF4-FFF2-40B4-BE49-F238E27FC236}">
                <a16:creationId xmlns:a16="http://schemas.microsoft.com/office/drawing/2014/main" id="{E89D75BB-730F-42B1-9453-89E309A121F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97988" y="5524721"/>
            <a:ext cx="253279" cy="253279"/>
          </a:xfrm>
          <a:prstGeom prst="rect">
            <a:avLst/>
          </a:prstGeom>
        </p:spPr>
      </p:pic>
      <p:sp>
        <p:nvSpPr>
          <p:cNvPr id="53" name="Title 1">
            <a:extLst>
              <a:ext uri="{FF2B5EF4-FFF2-40B4-BE49-F238E27FC236}">
                <a16:creationId xmlns:a16="http://schemas.microsoft.com/office/drawing/2014/main" id="{0B2115D0-B5BD-42C3-BF40-207ED90CE964}"/>
              </a:ext>
            </a:extLst>
          </p:cNvPr>
          <p:cNvSpPr txBox="1">
            <a:spLocks/>
          </p:cNvSpPr>
          <p:nvPr/>
        </p:nvSpPr>
        <p:spPr>
          <a:xfrm>
            <a:off x="8329084" y="2562845"/>
            <a:ext cx="1425822"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ICS</a:t>
            </a:r>
            <a:endParaRPr lang="en-GB" sz="1400" dirty="0">
              <a:solidFill>
                <a:schemeClr val="tx1"/>
              </a:solidFill>
              <a:latin typeface="+mn-lt"/>
              <a:cs typeface="Segoe UI" panose="020B0502040204020203" pitchFamily="34" charset="0"/>
            </a:endParaRPr>
          </a:p>
        </p:txBody>
      </p:sp>
      <p:sp>
        <p:nvSpPr>
          <p:cNvPr id="54" name="Title 1">
            <a:extLst>
              <a:ext uri="{FF2B5EF4-FFF2-40B4-BE49-F238E27FC236}">
                <a16:creationId xmlns:a16="http://schemas.microsoft.com/office/drawing/2014/main" id="{A99DC51F-8A89-49C5-8D3B-29B3AB9F570F}"/>
              </a:ext>
            </a:extLst>
          </p:cNvPr>
          <p:cNvSpPr txBox="1">
            <a:spLocks/>
          </p:cNvSpPr>
          <p:nvPr/>
        </p:nvSpPr>
        <p:spPr>
          <a:xfrm>
            <a:off x="10383768" y="2562845"/>
            <a:ext cx="1377282"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National</a:t>
            </a:r>
            <a:endParaRPr lang="en-GB" sz="1400" dirty="0">
              <a:solidFill>
                <a:schemeClr val="tx1"/>
              </a:solidFill>
              <a:latin typeface="+mn-lt"/>
              <a:cs typeface="Segoe UI" panose="020B0502040204020203" pitchFamily="34" charset="0"/>
            </a:endParaRPr>
          </a:p>
        </p:txBody>
      </p:sp>
      <p:graphicFrame>
        <p:nvGraphicFramePr>
          <p:cNvPr id="49" name="D_a5fde6c74a7000f1">
            <a:extLst>
              <a:ext uri="{FF2B5EF4-FFF2-40B4-BE49-F238E27FC236}">
                <a16:creationId xmlns:a16="http://schemas.microsoft.com/office/drawing/2014/main" id="{59387C5F-7FFC-4AA4-ABEE-0D4A000D8CB5}"/>
              </a:ext>
            </a:extLst>
          </p:cNvPr>
          <p:cNvGraphicFramePr>
            <a:graphicFrameLocks noGrp="1"/>
          </p:cNvGraphicFramePr>
          <p:nvPr/>
        </p:nvGraphicFramePr>
        <p:xfrm>
          <a:off x="8197259" y="3005997"/>
          <a:ext cx="1678576" cy="1476000"/>
        </p:xfrm>
        <a:graphic>
          <a:graphicData uri="http://schemas.openxmlformats.org/drawingml/2006/table">
            <a:tbl>
              <a:tblPr firstRow="1" bandRow="1">
                <a:tableStyleId>{5C22544A-7EE6-4342-B048-85BDC9FD1C3A}</a:tableStyleId>
              </a:tblPr>
              <a:tblGrid>
                <a:gridCol w="839288">
                  <a:extLst>
                    <a:ext uri="{9D8B030D-6E8A-4147-A177-3AD203B41FA5}">
                      <a16:colId xmlns:a16="http://schemas.microsoft.com/office/drawing/2014/main" val="2098080960"/>
                    </a:ext>
                  </a:extLst>
                </a:gridCol>
                <a:gridCol w="839288">
                  <a:extLst>
                    <a:ext uri="{9D8B030D-6E8A-4147-A177-3AD203B41FA5}">
                      <a16:colId xmlns:a16="http://schemas.microsoft.com/office/drawing/2014/main" val="3054108530"/>
                    </a:ext>
                  </a:extLst>
                </a:gridCol>
              </a:tblGrid>
              <a:tr h="504000">
                <a:tc>
                  <a:txBody>
                    <a:bodyPr/>
                    <a:lstStyle/>
                    <a:p>
                      <a:pPr algn="ctr"/>
                      <a:r>
                        <a:rPr lang="en-GB" sz="1000" dirty="0"/>
                        <a:t>Good</a:t>
                      </a:r>
                    </a:p>
                  </a:txBody>
                  <a:tcPr marL="0" marR="0">
                    <a:solidFill>
                      <a:srgbClr val="0563C1"/>
                    </a:solidFill>
                  </a:tcPr>
                </a:tc>
                <a:tc>
                  <a:txBody>
                    <a:bodyPr/>
                    <a:lstStyle/>
                    <a:p>
                      <a:pPr algn="ctr"/>
                      <a:r>
                        <a:rPr lang="en-GB" sz="1000" dirty="0"/>
                        <a:t>Poor</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47%</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31%</a:t>
                      </a:r>
                    </a:p>
                  </a:txBody>
                  <a:tcPr marL="0" marR="0" anchor="ctr"/>
                </a:tc>
                <a:extLst>
                  <a:ext uri="{0D108BD9-81ED-4DB2-BD59-A6C34878D82A}">
                    <a16:rowId xmlns:a16="http://schemas.microsoft.com/office/drawing/2014/main" val="3917517231"/>
                  </a:ext>
                </a:extLst>
              </a:tr>
            </a:tbl>
          </a:graphicData>
        </a:graphic>
      </p:graphicFrame>
      <p:graphicFrame>
        <p:nvGraphicFramePr>
          <p:cNvPr id="50" name="D_d8d01d66b854ccab">
            <a:extLst>
              <a:ext uri="{FF2B5EF4-FFF2-40B4-BE49-F238E27FC236}">
                <a16:creationId xmlns:a16="http://schemas.microsoft.com/office/drawing/2014/main" id="{C8442779-F0BB-42A0-A45D-E12F1100D69F}"/>
              </a:ext>
            </a:extLst>
          </p:cNvPr>
          <p:cNvGraphicFramePr>
            <a:graphicFrameLocks noGrp="1"/>
          </p:cNvGraphicFramePr>
          <p:nvPr/>
        </p:nvGraphicFramePr>
        <p:xfrm>
          <a:off x="10256245" y="3005997"/>
          <a:ext cx="1621430" cy="1476000"/>
        </p:xfrm>
        <a:graphic>
          <a:graphicData uri="http://schemas.openxmlformats.org/drawingml/2006/table">
            <a:tbl>
              <a:tblPr firstRow="1" bandRow="1">
                <a:tableStyleId>{5C22544A-7EE6-4342-B048-85BDC9FD1C3A}</a:tableStyleId>
              </a:tblPr>
              <a:tblGrid>
                <a:gridCol w="810715">
                  <a:extLst>
                    <a:ext uri="{9D8B030D-6E8A-4147-A177-3AD203B41FA5}">
                      <a16:colId xmlns:a16="http://schemas.microsoft.com/office/drawing/2014/main" val="2098080960"/>
                    </a:ext>
                  </a:extLst>
                </a:gridCol>
                <a:gridCol w="810715">
                  <a:extLst>
                    <a:ext uri="{9D8B030D-6E8A-4147-A177-3AD203B41FA5}">
                      <a16:colId xmlns:a16="http://schemas.microsoft.com/office/drawing/2014/main" val="3054108530"/>
                    </a:ext>
                  </a:extLst>
                </a:gridCol>
              </a:tblGrid>
              <a:tr h="504000">
                <a:tc>
                  <a:txBody>
                    <a:bodyPr/>
                    <a:lstStyle/>
                    <a:p>
                      <a:pPr algn="ctr"/>
                      <a:r>
                        <a:rPr lang="en-GB" sz="1000" dirty="0"/>
                        <a:t>Good </a:t>
                      </a:r>
                    </a:p>
                  </a:txBody>
                  <a:tcPr marL="0" marR="0">
                    <a:solidFill>
                      <a:srgbClr val="0563C1"/>
                    </a:solidFill>
                  </a:tcPr>
                </a:tc>
                <a:tc>
                  <a:txBody>
                    <a:bodyPr/>
                    <a:lstStyle/>
                    <a:p>
                      <a:pPr algn="ctr"/>
                      <a:r>
                        <a:rPr lang="en-GB" sz="1000" dirty="0"/>
                        <a:t>Poor</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50%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30%</a:t>
                      </a:r>
                    </a:p>
                  </a:txBody>
                  <a:tcPr marL="0" marR="0" anchor="ctr"/>
                </a:tc>
                <a:extLst>
                  <a:ext uri="{0D108BD9-81ED-4DB2-BD59-A6C34878D82A}">
                    <a16:rowId xmlns:a16="http://schemas.microsoft.com/office/drawing/2014/main" val="3917517231"/>
                  </a:ext>
                </a:extLst>
              </a:tr>
            </a:tbl>
          </a:graphicData>
        </a:graphic>
      </p:graphicFrame>
      <p:graphicFrame>
        <p:nvGraphicFramePr>
          <p:cNvPr id="22" name="D_67bed1d666e7846d_CalcTable">
            <a:extLst>
              <a:ext uri="{FF2B5EF4-FFF2-40B4-BE49-F238E27FC236}">
                <a16:creationId xmlns:a16="http://schemas.microsoft.com/office/drawing/2014/main" id="{0661A4CB-F1A5-44F9-A93E-AFFE998DDCD7}"/>
              </a:ext>
            </a:extLst>
          </p:cNvPr>
          <p:cNvGraphicFramePr>
            <a:graphicFrameLocks noGrp="1"/>
          </p:cNvGraphicFramePr>
          <p:nvPr/>
        </p:nvGraphicFramePr>
        <p:xfrm>
          <a:off x="545473" y="5748680"/>
          <a:ext cx="3117182" cy="701040"/>
        </p:xfrm>
        <a:graphic>
          <a:graphicData uri="http://schemas.openxmlformats.org/drawingml/2006/table">
            <a:tbl>
              <a:tblPr firstRow="1" bandRow="1">
                <a:tableStyleId>{5C22544A-7EE6-4342-B048-85BDC9FD1C3A}</a:tableStyleId>
              </a:tblPr>
              <a:tblGrid>
                <a:gridCol w="3117182">
                  <a:extLst>
                    <a:ext uri="{9D8B030D-6E8A-4147-A177-3AD203B41FA5}">
                      <a16:colId xmlns:a16="http://schemas.microsoft.com/office/drawing/2014/main" val="20000"/>
                    </a:ext>
                  </a:extLst>
                </a:gridCol>
              </a:tblGrid>
              <a:tr h="186327">
                <a:tc>
                  <a:txBody>
                    <a:bodyPr/>
                    <a:lstStyle/>
                    <a:p>
                      <a:pPr marL="0" indent="0">
                        <a:buNone/>
                      </a:pPr>
                      <a:r>
                        <a:rPr lang="en-GB" sz="800" b="0" dirty="0">
                          <a:solidFill>
                            <a:schemeClr val="tx1"/>
                          </a:solidFill>
                          <a:latin typeface="Arial" panose="020B0604020202020204" pitchFamily="34" charset="0"/>
                        </a:rPr>
                        <a:t>Base: Asked of patients who in the last 12 months contacted NHS services when their GP practice was closed. Patients who selected ‘Don’t know / can’t say’ have been excluded: National (129,751); ICS 2022 (3,992); ICS 2021 (4,308); ICS 2020 (3,711)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3" name="D_6c15ea3187aac2e6">
            <a:extLst>
              <a:ext uri="{FF2B5EF4-FFF2-40B4-BE49-F238E27FC236}">
                <a16:creationId xmlns:a16="http://schemas.microsoft.com/office/drawing/2014/main" id="{E8903BE0-489D-4B3D-9578-96413BCD7939}"/>
              </a:ext>
            </a:extLst>
          </p:cNvPr>
          <p:cNvGraphicFramePr/>
          <p:nvPr/>
        </p:nvGraphicFramePr>
        <p:xfrm>
          <a:off x="3905798" y="2278418"/>
          <a:ext cx="3905635" cy="26625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67bed1d666e7846d" hidden="1">
            <a:extLst>
              <a:ext uri="{FF2B5EF4-FFF2-40B4-BE49-F238E27FC236}">
                <a16:creationId xmlns:a16="http://schemas.microsoft.com/office/drawing/2014/main" id="{29C06186-6AD0-4910-B317-B02509013363}"/>
              </a:ext>
            </a:extLst>
          </p:cNvPr>
          <p:cNvGraphicFramePr/>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Ipsos Ribbon Rules" hidden="1">
            <a:extLst>
              <a:ext uri="{FF2B5EF4-FFF2-40B4-BE49-F238E27FC236}">
                <a16:creationId xmlns:a16="http://schemas.microsoft.com/office/drawing/2014/main" id="{5742E4AB-88F8-46E2-9629-09267EA13C16}"/>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D_0d5b7d82c27a2565">
            <a:extLst>
              <a:ext uri="{FF2B5EF4-FFF2-40B4-BE49-F238E27FC236}">
                <a16:creationId xmlns:a16="http://schemas.microsoft.com/office/drawing/2014/main" id="{84F0F88A-DBC3-46B2-8021-DB8CAE5372E6}"/>
              </a:ext>
            </a:extLst>
          </p:cNvPr>
          <p:cNvGraphicFramePr/>
          <p:nvPr/>
        </p:nvGraphicFramePr>
        <p:xfrm>
          <a:off x="4075326" y="2376158"/>
          <a:ext cx="3589714" cy="228292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a:extLst>
              <a:ext uri="{FF2B5EF4-FFF2-40B4-BE49-F238E27FC236}">
                <a16:creationId xmlns:a16="http://schemas.microsoft.com/office/drawing/2014/main" id="{3C4542F1-09F1-4C31-A4D3-E07644BA1E05}"/>
              </a:ext>
            </a:extLst>
          </p:cNvPr>
          <p:cNvSpPr/>
          <p:nvPr/>
        </p:nvSpPr>
        <p:spPr>
          <a:xfrm>
            <a:off x="9664354" y="5486992"/>
            <a:ext cx="2520522" cy="46166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800" i="0" u="none" strike="noStrike" kern="1200" cap="none" spc="0" normalizeH="0" baseline="0" noProof="0" dirty="0">
                <a:ln>
                  <a:noFill/>
                </a:ln>
                <a:solidFill>
                  <a:prstClr val="black"/>
                </a:solidFill>
                <a:effectLst/>
                <a:uLnTx/>
                <a:uFillTx/>
                <a:latin typeface="Arial"/>
                <a:ea typeface="+mn-ea"/>
                <a:cs typeface="+mn-cs"/>
              </a:rPr>
              <a:t>%Good = %Very good + %Fairly good </a:t>
            </a:r>
          </a:p>
          <a:p>
            <a:pPr>
              <a:defRPr/>
            </a:pPr>
            <a:r>
              <a:rPr kumimoji="0" lang="en-GB" sz="800" i="0" u="none" strike="noStrike" kern="1200" cap="none" spc="0" normalizeH="0" baseline="0" noProof="0" dirty="0">
                <a:ln>
                  <a:noFill/>
                </a:ln>
                <a:solidFill>
                  <a:prstClr val="black"/>
                </a:solidFill>
                <a:effectLst/>
                <a:uLnTx/>
                <a:uFillTx/>
                <a:latin typeface="Arial"/>
                <a:ea typeface="+mn-ea"/>
                <a:cs typeface="+mn-cs"/>
              </a:rPr>
              <a:t>%Poor = %</a:t>
            </a:r>
            <a:r>
              <a:rPr lang="en-GB" sz="800" dirty="0">
                <a:solidFill>
                  <a:prstClr val="black"/>
                </a:solidFill>
                <a:latin typeface="Arial"/>
              </a:rPr>
              <a:t>Very</a:t>
            </a:r>
            <a:r>
              <a:rPr kumimoji="0" lang="en-GB" sz="800" i="0" u="none" strike="noStrike" kern="1200" cap="none" spc="0" normalizeH="0" baseline="0" noProof="0" dirty="0">
                <a:ln>
                  <a:noFill/>
                </a:ln>
                <a:solidFill>
                  <a:prstClr val="black"/>
                </a:solidFill>
                <a:effectLst/>
                <a:uLnTx/>
                <a:uFillTx/>
                <a:latin typeface="Arial"/>
                <a:ea typeface="+mn-ea"/>
                <a:cs typeface="+mn-cs"/>
              </a:rPr>
              <a:t> poor + %</a:t>
            </a:r>
            <a:r>
              <a:rPr lang="en-GB" sz="800" dirty="0">
                <a:solidFill>
                  <a:prstClr val="black"/>
                </a:solidFill>
                <a:latin typeface="Arial"/>
              </a:rPr>
              <a:t>Fairly</a:t>
            </a:r>
            <a:r>
              <a:rPr kumimoji="0" lang="en-GB" sz="800" i="0" u="none" strike="noStrike" kern="1200" cap="none" spc="0" normalizeH="0" baseline="0" noProof="0" dirty="0">
                <a:ln>
                  <a:noFill/>
                </a:ln>
                <a:solidFill>
                  <a:prstClr val="black"/>
                </a:solidFill>
                <a:effectLst/>
                <a:uLnTx/>
                <a:uFillTx/>
                <a:latin typeface="Arial"/>
                <a:ea typeface="+mn-ea"/>
                <a:cs typeface="+mn-cs"/>
              </a:rPr>
              <a:t> poor </a:t>
            </a:r>
          </a:p>
          <a:p>
            <a:pPr algn="l"/>
            <a:endParaRPr lang="en-GB" sz="800" dirty="0">
              <a:latin typeface="+mn-lt"/>
            </a:endParaRPr>
          </a:p>
        </p:txBody>
      </p:sp>
      <p:graphicFrame>
        <p:nvGraphicFramePr>
          <p:cNvPr id="24" name="D_47b3a2fc87ad3c8e">
            <a:extLst>
              <a:ext uri="{FF2B5EF4-FFF2-40B4-BE49-F238E27FC236}">
                <a16:creationId xmlns:a16="http://schemas.microsoft.com/office/drawing/2014/main" id="{8D20F90F-1C29-4B70-9A67-DDFF05BC1DC6}"/>
              </a:ext>
            </a:extLst>
          </p:cNvPr>
          <p:cNvGraphicFramePr>
            <a:graphicFrameLocks/>
          </p:cNvGraphicFramePr>
          <p:nvPr/>
        </p:nvGraphicFramePr>
        <p:xfrm>
          <a:off x="182350" y="2255271"/>
          <a:ext cx="3578545" cy="297745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914552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2</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399422" y="294201"/>
            <a:ext cx="9341700" cy="555912"/>
          </a:xfrm>
        </p:spPr>
        <p:txBody>
          <a:bodyPr/>
          <a:lstStyle/>
          <a:p>
            <a:r>
              <a:rPr lang="en-GB" dirty="0"/>
              <a:t>Overall experience of GP practice</a:t>
            </a:r>
            <a:endParaRPr lang="en-GB" sz="2800" dirty="0"/>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Q32. Overall, how would you describe your experience of your GP practice? </a:t>
            </a:r>
          </a:p>
        </p:txBody>
      </p:sp>
      <p:cxnSp>
        <p:nvCxnSpPr>
          <p:cNvPr id="66" name="Straight Connector 65">
            <a:extLst>
              <a:ext uri="{FF2B5EF4-FFF2-40B4-BE49-F238E27FC236}">
                <a16:creationId xmlns:a16="http://schemas.microsoft.com/office/drawing/2014/main" id="{698688C3-243C-485B-8E0D-015E582BFFDA}"/>
              </a:ext>
            </a:extLst>
          </p:cNvPr>
          <p:cNvCxnSpPr>
            <a:cxnSpLocks/>
          </p:cNvCxnSpPr>
          <p:nvPr/>
        </p:nvCxnSpPr>
        <p:spPr>
          <a:xfrm>
            <a:off x="4106721" y="1717550"/>
            <a:ext cx="0" cy="3675981"/>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073135D-0E8A-4DE6-86BE-6B6ED488F46F}"/>
              </a:ext>
            </a:extLst>
          </p:cNvPr>
          <p:cNvCxnSpPr>
            <a:cxnSpLocks/>
          </p:cNvCxnSpPr>
          <p:nvPr/>
        </p:nvCxnSpPr>
        <p:spPr>
          <a:xfrm>
            <a:off x="8074025" y="1717550"/>
            <a:ext cx="0" cy="3664935"/>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7" name="Graphic 46" descr="Information with solid fill">
            <a:extLst>
              <a:ext uri="{FF2B5EF4-FFF2-40B4-BE49-F238E27FC236}">
                <a16:creationId xmlns:a16="http://schemas.microsoft.com/office/drawing/2014/main" id="{E89D75BB-730F-42B1-9453-89E309A121F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80790" y="5754609"/>
            <a:ext cx="253279" cy="253279"/>
          </a:xfrm>
          <a:prstGeom prst="rect">
            <a:avLst/>
          </a:prstGeom>
        </p:spPr>
      </p:pic>
      <p:sp>
        <p:nvSpPr>
          <p:cNvPr id="53" name="Title 1">
            <a:extLst>
              <a:ext uri="{FF2B5EF4-FFF2-40B4-BE49-F238E27FC236}">
                <a16:creationId xmlns:a16="http://schemas.microsoft.com/office/drawing/2014/main" id="{0B2115D0-B5BD-42C3-BF40-207ED90CE964}"/>
              </a:ext>
            </a:extLst>
          </p:cNvPr>
          <p:cNvSpPr txBox="1">
            <a:spLocks/>
          </p:cNvSpPr>
          <p:nvPr/>
        </p:nvSpPr>
        <p:spPr>
          <a:xfrm>
            <a:off x="8564493" y="2579466"/>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ICS</a:t>
            </a:r>
            <a:endParaRPr lang="en-GB" sz="1400" dirty="0">
              <a:solidFill>
                <a:schemeClr val="tx1"/>
              </a:solidFill>
              <a:latin typeface="+mn-lt"/>
              <a:cs typeface="Segoe UI" panose="020B0502040204020203" pitchFamily="34" charset="0"/>
            </a:endParaRPr>
          </a:p>
        </p:txBody>
      </p:sp>
      <p:sp>
        <p:nvSpPr>
          <p:cNvPr id="54" name="Title 1">
            <a:extLst>
              <a:ext uri="{FF2B5EF4-FFF2-40B4-BE49-F238E27FC236}">
                <a16:creationId xmlns:a16="http://schemas.microsoft.com/office/drawing/2014/main" id="{A99DC51F-8A89-49C5-8D3B-29B3AB9F570F}"/>
              </a:ext>
            </a:extLst>
          </p:cNvPr>
          <p:cNvSpPr txBox="1">
            <a:spLocks/>
          </p:cNvSpPr>
          <p:nvPr/>
        </p:nvSpPr>
        <p:spPr>
          <a:xfrm>
            <a:off x="10486943" y="2579465"/>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National</a:t>
            </a:r>
            <a:endParaRPr lang="en-GB" sz="1400" dirty="0">
              <a:solidFill>
                <a:schemeClr val="tx1"/>
              </a:solidFill>
              <a:latin typeface="+mn-lt"/>
              <a:cs typeface="Segoe UI" panose="020B0502040204020203" pitchFamily="34" charset="0"/>
            </a:endParaRPr>
          </a:p>
        </p:txBody>
      </p:sp>
      <p:graphicFrame>
        <p:nvGraphicFramePr>
          <p:cNvPr id="49" name="D_eb3f597a99284b83">
            <a:extLst>
              <a:ext uri="{FF2B5EF4-FFF2-40B4-BE49-F238E27FC236}">
                <a16:creationId xmlns:a16="http://schemas.microsoft.com/office/drawing/2014/main" id="{59387C5F-7FFC-4AA4-ABEE-0D4A000D8CB5}"/>
              </a:ext>
            </a:extLst>
          </p:cNvPr>
          <p:cNvGraphicFramePr>
            <a:graphicFrameLocks noGrp="1"/>
          </p:cNvGraphicFramePr>
          <p:nvPr/>
        </p:nvGraphicFramePr>
        <p:xfrm>
          <a:off x="8397282" y="3005997"/>
          <a:ext cx="1428750" cy="1476000"/>
        </p:xfrm>
        <a:graphic>
          <a:graphicData uri="http://schemas.openxmlformats.org/drawingml/2006/table">
            <a:tbl>
              <a:tblPr firstRow="1" bandRow="1">
                <a:tableStyleId>{5C22544A-7EE6-4342-B048-85BDC9FD1C3A}</a:tableStyleId>
              </a:tblPr>
              <a:tblGrid>
                <a:gridCol w="714375">
                  <a:extLst>
                    <a:ext uri="{9D8B030D-6E8A-4147-A177-3AD203B41FA5}">
                      <a16:colId xmlns:a16="http://schemas.microsoft.com/office/drawing/2014/main" val="2098080960"/>
                    </a:ext>
                  </a:extLst>
                </a:gridCol>
                <a:gridCol w="714375">
                  <a:extLst>
                    <a:ext uri="{9D8B030D-6E8A-4147-A177-3AD203B41FA5}">
                      <a16:colId xmlns:a16="http://schemas.microsoft.com/office/drawing/2014/main" val="3054108530"/>
                    </a:ext>
                  </a:extLst>
                </a:gridCol>
              </a:tblGrid>
              <a:tr h="504000">
                <a:tc>
                  <a:txBody>
                    <a:bodyPr/>
                    <a:lstStyle/>
                    <a:p>
                      <a:pPr algn="ctr"/>
                      <a:r>
                        <a:rPr lang="en-GB" sz="1000" dirty="0"/>
                        <a:t>Good</a:t>
                      </a:r>
                    </a:p>
                  </a:txBody>
                  <a:tcPr marL="0" marR="0">
                    <a:solidFill>
                      <a:srgbClr val="0563C1"/>
                    </a:solidFill>
                  </a:tcPr>
                </a:tc>
                <a:tc>
                  <a:txBody>
                    <a:bodyPr/>
                    <a:lstStyle/>
                    <a:p>
                      <a:pPr algn="ctr"/>
                      <a:r>
                        <a:rPr lang="en-GB" sz="1000" dirty="0"/>
                        <a:t>Poor</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70%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15%</a:t>
                      </a:r>
                    </a:p>
                  </a:txBody>
                  <a:tcPr marL="0" marR="0" anchor="ctr"/>
                </a:tc>
                <a:extLst>
                  <a:ext uri="{0D108BD9-81ED-4DB2-BD59-A6C34878D82A}">
                    <a16:rowId xmlns:a16="http://schemas.microsoft.com/office/drawing/2014/main" val="3917517231"/>
                  </a:ext>
                </a:extLst>
              </a:tr>
            </a:tbl>
          </a:graphicData>
        </a:graphic>
      </p:graphicFrame>
      <p:graphicFrame>
        <p:nvGraphicFramePr>
          <p:cNvPr id="50" name="D_748b4100ab76fd93">
            <a:extLst>
              <a:ext uri="{FF2B5EF4-FFF2-40B4-BE49-F238E27FC236}">
                <a16:creationId xmlns:a16="http://schemas.microsoft.com/office/drawing/2014/main" id="{C8442779-F0BB-42A0-A45D-E12F1100D69F}"/>
              </a:ext>
            </a:extLst>
          </p:cNvPr>
          <p:cNvGraphicFramePr>
            <a:graphicFrameLocks noGrp="1"/>
          </p:cNvGraphicFramePr>
          <p:nvPr/>
        </p:nvGraphicFramePr>
        <p:xfrm>
          <a:off x="10315575" y="3005997"/>
          <a:ext cx="1428750" cy="1476000"/>
        </p:xfrm>
        <a:graphic>
          <a:graphicData uri="http://schemas.openxmlformats.org/drawingml/2006/table">
            <a:tbl>
              <a:tblPr firstRow="1" bandRow="1">
                <a:tableStyleId>{5C22544A-7EE6-4342-B048-85BDC9FD1C3A}</a:tableStyleId>
              </a:tblPr>
              <a:tblGrid>
                <a:gridCol w="714375">
                  <a:extLst>
                    <a:ext uri="{9D8B030D-6E8A-4147-A177-3AD203B41FA5}">
                      <a16:colId xmlns:a16="http://schemas.microsoft.com/office/drawing/2014/main" val="2098080960"/>
                    </a:ext>
                  </a:extLst>
                </a:gridCol>
                <a:gridCol w="714375">
                  <a:extLst>
                    <a:ext uri="{9D8B030D-6E8A-4147-A177-3AD203B41FA5}">
                      <a16:colId xmlns:a16="http://schemas.microsoft.com/office/drawing/2014/main" val="3054108530"/>
                    </a:ext>
                  </a:extLst>
                </a:gridCol>
              </a:tblGrid>
              <a:tr h="504000">
                <a:tc>
                  <a:txBody>
                    <a:bodyPr/>
                    <a:lstStyle/>
                    <a:p>
                      <a:pPr algn="ctr"/>
                      <a:r>
                        <a:rPr lang="en-GB" sz="1000" dirty="0"/>
                        <a:t>Good</a:t>
                      </a:r>
                    </a:p>
                  </a:txBody>
                  <a:tcPr marL="0" marR="0">
                    <a:solidFill>
                      <a:srgbClr val="0563C1"/>
                    </a:solidFill>
                  </a:tcPr>
                </a:tc>
                <a:tc>
                  <a:txBody>
                    <a:bodyPr/>
                    <a:lstStyle/>
                    <a:p>
                      <a:pPr algn="ctr"/>
                      <a:r>
                        <a:rPr lang="en-GB" sz="1000" dirty="0"/>
                        <a:t>Poor</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72%</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a:t>
                      </a:r>
                    </a:p>
                  </a:txBody>
                  <a:tcPr marL="0" marR="0" anchor="ctr"/>
                </a:tc>
                <a:extLst>
                  <a:ext uri="{0D108BD9-81ED-4DB2-BD59-A6C34878D82A}">
                    <a16:rowId xmlns:a16="http://schemas.microsoft.com/office/drawing/2014/main" val="3917517231"/>
                  </a:ext>
                </a:extLst>
              </a:tr>
            </a:tbl>
          </a:graphicData>
        </a:graphic>
      </p:graphicFrame>
      <p:graphicFrame>
        <p:nvGraphicFramePr>
          <p:cNvPr id="57" name="Ipsos Ribbon Rules" hidden="1">
            <a:extLst>
              <a:ext uri="{FF2B5EF4-FFF2-40B4-BE49-F238E27FC236}">
                <a16:creationId xmlns:a16="http://schemas.microsoft.com/office/drawing/2014/main" id="{2520A5D5-5460-4E13-82D7-37F4D7EC4A7E}"/>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56" name="Rectangle 55">
            <a:extLst>
              <a:ext uri="{FF2B5EF4-FFF2-40B4-BE49-F238E27FC236}">
                <a16:creationId xmlns:a16="http://schemas.microsoft.com/office/drawing/2014/main" id="{020421E8-B1DA-48F6-8B1F-223222047B23}"/>
              </a:ext>
            </a:extLst>
          </p:cNvPr>
          <p:cNvSpPr/>
          <p:nvPr/>
        </p:nvSpPr>
        <p:spPr bwMode="auto">
          <a:xfrm>
            <a:off x="4335413" y="4826149"/>
            <a:ext cx="3471703" cy="1499651"/>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8" name="TextBox 57">
            <a:extLst>
              <a:ext uri="{FF2B5EF4-FFF2-40B4-BE49-F238E27FC236}">
                <a16:creationId xmlns:a16="http://schemas.microsoft.com/office/drawing/2014/main" id="{2F3A91F5-5D22-48A9-8499-FA2C4CC27DD0}"/>
              </a:ext>
            </a:extLst>
          </p:cNvPr>
          <p:cNvSpPr txBox="1"/>
          <p:nvPr/>
        </p:nvSpPr>
        <p:spPr>
          <a:xfrm>
            <a:off x="4335413" y="4896826"/>
            <a:ext cx="3471701" cy="246832"/>
          </a:xfrm>
          <a:prstGeom prst="rect">
            <a:avLst/>
          </a:prstGeom>
          <a:solidFill>
            <a:srgbClr val="005EB8"/>
          </a:solidFill>
        </p:spPr>
        <p:txBody>
          <a:bodyPr wrap="square" lIns="72000" tIns="72000" rIns="72000" bIns="72000" rtlCol="0" anchor="ctr">
            <a:noAutofit/>
          </a:bodyPr>
          <a:lstStyle/>
          <a:p>
            <a:pPr algn="ctr"/>
            <a:r>
              <a:rPr lang="en-GB" sz="1100" dirty="0">
                <a:solidFill>
                  <a:schemeClr val="bg1"/>
                </a:solidFill>
              </a:rPr>
              <a:t>PCN range within ICS – % </a:t>
            </a:r>
            <a:r>
              <a:rPr lang="en-GB" sz="1100" b="1" dirty="0">
                <a:solidFill>
                  <a:schemeClr val="bg1"/>
                </a:solidFill>
              </a:rPr>
              <a:t>Good </a:t>
            </a:r>
          </a:p>
        </p:txBody>
      </p:sp>
      <p:graphicFrame>
        <p:nvGraphicFramePr>
          <p:cNvPr id="59" name="D_6c26da99fc0693f7">
            <a:extLst>
              <a:ext uri="{FF2B5EF4-FFF2-40B4-BE49-F238E27FC236}">
                <a16:creationId xmlns:a16="http://schemas.microsoft.com/office/drawing/2014/main" id="{E7D52AED-6FF2-42F8-831E-571181BDFDF9}"/>
              </a:ext>
            </a:extLst>
          </p:cNvPr>
          <p:cNvGraphicFramePr/>
          <p:nvPr/>
        </p:nvGraphicFramePr>
        <p:xfrm>
          <a:off x="4972246" y="5162715"/>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0" name="D_a96adf8cf4b58ff7">
            <a:extLst>
              <a:ext uri="{FF2B5EF4-FFF2-40B4-BE49-F238E27FC236}">
                <a16:creationId xmlns:a16="http://schemas.microsoft.com/office/drawing/2014/main" id="{1CDB43CB-2DC9-45D0-83CD-10A33DEBCCF6}"/>
              </a:ext>
            </a:extLst>
          </p:cNvPr>
          <p:cNvGraphicFramePr/>
          <p:nvPr/>
        </p:nvGraphicFramePr>
        <p:xfrm>
          <a:off x="6192810" y="5121831"/>
          <a:ext cx="1080000" cy="12039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1" name="D_e74d42a786898ff7_CalcTable">
            <a:extLst>
              <a:ext uri="{FF2B5EF4-FFF2-40B4-BE49-F238E27FC236}">
                <a16:creationId xmlns:a16="http://schemas.microsoft.com/office/drawing/2014/main" id="{7893918F-AD3E-4B9C-8FB5-BBC213891A3E}"/>
              </a:ext>
            </a:extLst>
          </p:cNvPr>
          <p:cNvGraphicFramePr>
            <a:graphicFrameLocks noGrp="1"/>
          </p:cNvGraphicFramePr>
          <p:nvPr/>
        </p:nvGraphicFramePr>
        <p:xfrm>
          <a:off x="5180757" y="5472330"/>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1000" dirty="0">
                          <a:solidFill>
                            <a:schemeClr val="tx1"/>
                          </a:solidFill>
                        </a:rPr>
                        <a:t>Lowest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 Highest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600" b="1">
                          <a:solidFill>
                            <a:srgbClr val="75838F"/>
                          </a:solidFill>
                        </a:rPr>
                        <a:t>60%</a:t>
                      </a:r>
                      <a:endParaRPr lang="en-GB" sz="16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6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2">
                              <a:lumMod val="75000"/>
                            </a:schemeClr>
                          </a:solidFill>
                        </a:rPr>
                        <a:t>88%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7" name="D_803a51473d8193f7_CalcTable">
            <a:extLst>
              <a:ext uri="{FF2B5EF4-FFF2-40B4-BE49-F238E27FC236}">
                <a16:creationId xmlns:a16="http://schemas.microsoft.com/office/drawing/2014/main" id="{87EDCA97-DC4D-44A6-8E5A-13830A14CDF4}"/>
              </a:ext>
            </a:extLst>
          </p:cNvPr>
          <p:cNvGraphicFramePr>
            <a:graphicFrameLocks noGrp="1"/>
          </p:cNvGraphicFramePr>
          <p:nvPr/>
        </p:nvGraphicFramePr>
        <p:xfrm>
          <a:off x="399422" y="5881248"/>
          <a:ext cx="3117182" cy="457200"/>
        </p:xfrm>
        <a:graphic>
          <a:graphicData uri="http://schemas.openxmlformats.org/drawingml/2006/table">
            <a:tbl>
              <a:tblPr firstRow="1" bandRow="1">
                <a:tableStyleId>{5C22544A-7EE6-4342-B048-85BDC9FD1C3A}</a:tableStyleId>
              </a:tblPr>
              <a:tblGrid>
                <a:gridCol w="3117182">
                  <a:extLst>
                    <a:ext uri="{9D8B030D-6E8A-4147-A177-3AD203B41FA5}">
                      <a16:colId xmlns:a16="http://schemas.microsoft.com/office/drawing/2014/main" val="20000"/>
                    </a:ext>
                  </a:extLst>
                </a:gridCol>
              </a:tblGrid>
              <a:tr h="186327">
                <a:tc>
                  <a:txBody>
                    <a:bodyPr/>
                    <a:lstStyle/>
                    <a:p>
                      <a:pPr marL="0" indent="0">
                        <a:buNone/>
                      </a:pPr>
                      <a:r>
                        <a:rPr lang="en-GB" sz="800" b="0" dirty="0">
                          <a:solidFill>
                            <a:schemeClr val="tx1"/>
                          </a:solidFill>
                          <a:latin typeface="Arial" panose="020B0604020202020204" pitchFamily="34" charset="0"/>
                        </a:rPr>
                        <a:t>Base: Asked of all patients: National (709,235); ICS 2022 (18,775); ICS 2021 (22,554); ICS 2020 (19,333); </a:t>
                      </a:r>
                      <a:r>
                        <a:rPr lang="en-GB" sz="800" b="0" dirty="0" err="1">
                          <a:solidFill>
                            <a:schemeClr val="tx1"/>
                          </a:solidFill>
                          <a:latin typeface="Arial" panose="020B0604020202020204" pitchFamily="34" charset="0"/>
                        </a:rPr>
                        <a:t>PCN</a:t>
                      </a:r>
                      <a:r>
                        <a:rPr lang="en-GB" sz="800" b="0" dirty="0">
                          <a:solidFill>
                            <a:schemeClr val="tx1"/>
                          </a:solidFill>
                          <a:latin typeface="Arial" panose="020B0604020202020204" pitchFamily="34" charset="0"/>
                        </a:rPr>
                        <a:t> bases range from 227 to 1,570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803a51473d8193f7" hidden="1">
            <a:extLst>
              <a:ext uri="{FF2B5EF4-FFF2-40B4-BE49-F238E27FC236}">
                <a16:creationId xmlns:a16="http://schemas.microsoft.com/office/drawing/2014/main" id="{9BEBF381-8651-496E-A5FE-FB3E165D16DA}"/>
              </a:ext>
            </a:extLst>
          </p:cNvPr>
          <p:cNvGraphicFramePr/>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D_e74d42a786898ff7" hidden="1">
            <a:extLst>
              <a:ext uri="{FF2B5EF4-FFF2-40B4-BE49-F238E27FC236}">
                <a16:creationId xmlns:a16="http://schemas.microsoft.com/office/drawing/2014/main" id="{DB2E641D-7B14-4902-98FF-9C421FD8014A}"/>
              </a:ext>
            </a:extLst>
          </p:cNvPr>
          <p:cNvGraphicFramePr/>
          <p:nvPr/>
        </p:nvGraphicFramePr>
        <p:xfrm>
          <a:off x="-2138558" y="5172433"/>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A1165EB0-D036-4C66-8483-88CD5C6E7606}"/>
              </a:ext>
            </a:extLst>
          </p:cNvPr>
          <p:cNvSpPr txBox="1"/>
          <p:nvPr/>
        </p:nvSpPr>
        <p:spPr>
          <a:xfrm>
            <a:off x="589415" y="1827053"/>
            <a:ext cx="2154931" cy="246221"/>
          </a:xfrm>
          <a:prstGeom prst="rect">
            <a:avLst/>
          </a:prstGeom>
          <a:noFill/>
        </p:spPr>
        <p:txBody>
          <a:bodyPr wrap="square" lIns="0" tIns="0" rIns="0" bIns="0" rtlCol="0">
            <a:spAutoFit/>
          </a:bodyPr>
          <a:lstStyle/>
          <a:p>
            <a:pPr algn="l"/>
            <a:r>
              <a:rPr lang="en-GB" sz="1600" b="1" dirty="0"/>
              <a:t>ICS result</a:t>
            </a:r>
            <a:endParaRPr lang="en-GB" sz="1600" dirty="0"/>
          </a:p>
        </p:txBody>
      </p:sp>
      <p:sp>
        <p:nvSpPr>
          <p:cNvPr id="35" name="TextBox 34">
            <a:extLst>
              <a:ext uri="{FF2B5EF4-FFF2-40B4-BE49-F238E27FC236}">
                <a16:creationId xmlns:a16="http://schemas.microsoft.com/office/drawing/2014/main" id="{5BA694AC-8898-4442-B0EE-957A02E5C0A3}"/>
              </a:ext>
            </a:extLst>
          </p:cNvPr>
          <p:cNvSpPr txBox="1"/>
          <p:nvPr/>
        </p:nvSpPr>
        <p:spPr>
          <a:xfrm>
            <a:off x="4335413" y="1827053"/>
            <a:ext cx="2937397" cy="246221"/>
          </a:xfrm>
          <a:prstGeom prst="rect">
            <a:avLst/>
          </a:prstGeom>
          <a:noFill/>
        </p:spPr>
        <p:txBody>
          <a:bodyPr wrap="square" lIns="0" tIns="0" rIns="0" bIns="0" rtlCol="0">
            <a:spAutoFit/>
          </a:bodyPr>
          <a:lstStyle/>
          <a:p>
            <a:r>
              <a:rPr lang="en-GB" sz="1600" b="1" dirty="0"/>
              <a:t>ICS result over time</a:t>
            </a:r>
            <a:endParaRPr lang="en-GB" sz="1600" dirty="0"/>
          </a:p>
        </p:txBody>
      </p:sp>
      <p:sp>
        <p:nvSpPr>
          <p:cNvPr id="36" name="TextBox 35">
            <a:extLst>
              <a:ext uri="{FF2B5EF4-FFF2-40B4-BE49-F238E27FC236}">
                <a16:creationId xmlns:a16="http://schemas.microsoft.com/office/drawing/2014/main" id="{0F0F529F-07C9-46F6-9B6F-B93258978B90}"/>
              </a:ext>
            </a:extLst>
          </p:cNvPr>
          <p:cNvSpPr txBox="1"/>
          <p:nvPr/>
        </p:nvSpPr>
        <p:spPr>
          <a:xfrm>
            <a:off x="8340935" y="1827053"/>
            <a:ext cx="3541712" cy="246221"/>
          </a:xfrm>
          <a:prstGeom prst="rect">
            <a:avLst/>
          </a:prstGeom>
          <a:noFill/>
        </p:spPr>
        <p:txBody>
          <a:bodyPr wrap="square" lIns="0" tIns="0" rIns="0" bIns="0" rtlCol="0">
            <a:spAutoFit/>
          </a:bodyPr>
          <a:lstStyle/>
          <a:p>
            <a:pPr algn="l"/>
            <a:r>
              <a:rPr lang="en-GB" sz="1600" b="1" dirty="0"/>
              <a:t>Comparison of results</a:t>
            </a:r>
            <a:endParaRPr lang="en-GB" sz="1600" dirty="0"/>
          </a:p>
        </p:txBody>
      </p:sp>
      <p:graphicFrame>
        <p:nvGraphicFramePr>
          <p:cNvPr id="38" name="D_6c15ea3187aac2e6">
            <a:extLst>
              <a:ext uri="{FF2B5EF4-FFF2-40B4-BE49-F238E27FC236}">
                <a16:creationId xmlns:a16="http://schemas.microsoft.com/office/drawing/2014/main" id="{D3F3FBC6-36D0-4806-9307-141983D1355A}"/>
              </a:ext>
            </a:extLst>
          </p:cNvPr>
          <p:cNvGraphicFramePr/>
          <p:nvPr/>
        </p:nvGraphicFramePr>
        <p:xfrm>
          <a:off x="4316395" y="2264615"/>
          <a:ext cx="3471702" cy="24408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9" name="D_996f72b3f08266c7">
            <a:extLst>
              <a:ext uri="{FF2B5EF4-FFF2-40B4-BE49-F238E27FC236}">
                <a16:creationId xmlns:a16="http://schemas.microsoft.com/office/drawing/2014/main" id="{68D1F1AC-276A-4033-8016-ACF5CA8D6142}"/>
              </a:ext>
            </a:extLst>
          </p:cNvPr>
          <p:cNvGraphicFramePr/>
          <p:nvPr/>
        </p:nvGraphicFramePr>
        <p:xfrm>
          <a:off x="4526587" y="2362355"/>
          <a:ext cx="3002090" cy="22717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D_80213f60675b165d">
            <a:extLst>
              <a:ext uri="{FF2B5EF4-FFF2-40B4-BE49-F238E27FC236}">
                <a16:creationId xmlns:a16="http://schemas.microsoft.com/office/drawing/2014/main" id="{C8B4D5D2-B93C-4F70-BA65-A23B91F22D33}"/>
              </a:ext>
            </a:extLst>
          </p:cNvPr>
          <p:cNvGraphicFramePr>
            <a:graphicFrameLocks/>
          </p:cNvGraphicFramePr>
          <p:nvPr/>
        </p:nvGraphicFramePr>
        <p:xfrm>
          <a:off x="131890" y="2237325"/>
          <a:ext cx="4135277" cy="3367349"/>
        </p:xfrm>
        <a:graphic>
          <a:graphicData uri="http://schemas.openxmlformats.org/drawingml/2006/chart">
            <c:chart xmlns:c="http://schemas.openxmlformats.org/drawingml/2006/chart" xmlns:r="http://schemas.openxmlformats.org/officeDocument/2006/relationships" r:id="rId12"/>
          </a:graphicData>
        </a:graphic>
      </p:graphicFrame>
      <p:sp>
        <p:nvSpPr>
          <p:cNvPr id="30" name="Rectangle 29">
            <a:extLst>
              <a:ext uri="{FF2B5EF4-FFF2-40B4-BE49-F238E27FC236}">
                <a16:creationId xmlns:a16="http://schemas.microsoft.com/office/drawing/2014/main" id="{997CB80C-A13C-4566-AF5E-062AC293793A}"/>
              </a:ext>
            </a:extLst>
          </p:cNvPr>
          <p:cNvSpPr/>
          <p:nvPr/>
        </p:nvSpPr>
        <p:spPr>
          <a:xfrm>
            <a:off x="9334069" y="5714987"/>
            <a:ext cx="2305747" cy="461665"/>
          </a:xfrm>
          <a:prstGeom prst="rect">
            <a:avLst/>
          </a:prstGeom>
        </p:spPr>
        <p:txBody>
          <a:bodyPr wrap="square">
            <a:spAutoFit/>
          </a:bodyPr>
          <a:lstStyle/>
          <a:p>
            <a:pPr lvl="0" algn="just"/>
            <a:r>
              <a:rPr lang="en-GB" sz="800" dirty="0"/>
              <a:t>%Good = %Very good + %Fairly good</a:t>
            </a:r>
          </a:p>
          <a:p>
            <a:pPr lvl="0" algn="just"/>
            <a:r>
              <a:rPr lang="en-GB" sz="800" dirty="0"/>
              <a:t>%Poor = %Very poor’ + %Fairly poor</a:t>
            </a:r>
            <a:endParaRPr lang="en-GB" sz="1800" dirty="0"/>
          </a:p>
          <a:p>
            <a:pPr algn="just"/>
            <a:endParaRPr lang="en-GB" sz="800" dirty="0">
              <a:latin typeface="+mn-lt"/>
            </a:endParaRPr>
          </a:p>
        </p:txBody>
      </p:sp>
    </p:spTree>
    <p:extLst>
      <p:ext uri="{BB962C8B-B14F-4D97-AF65-F5344CB8AC3E}">
        <p14:creationId xmlns:p14="http://schemas.microsoft.com/office/powerpoint/2010/main" val="663143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3</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71414" y="161508"/>
            <a:ext cx="9341700" cy="1029008"/>
          </a:xfrm>
        </p:spPr>
        <p:txBody>
          <a:bodyPr/>
          <a:lstStyle/>
          <a:p>
            <a:r>
              <a:rPr lang="en-GB" sz="3200" dirty="0"/>
              <a:t>Overall experience: how the </a:t>
            </a:r>
            <a:r>
              <a:rPr lang="en-GB" sz="3200" dirty="0" err="1"/>
              <a:t>PCNs</a:t>
            </a:r>
            <a:r>
              <a:rPr lang="en-GB" sz="3200" dirty="0"/>
              <a:t> within the ICS compare</a:t>
            </a:r>
            <a:endParaRPr lang="en-GB" sz="2000" b="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563C1"/>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Q32. Overall, how would you describe your experience of your GP practice? </a:t>
            </a: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0c21378486445b3f">
            <a:extLst>
              <a:ext uri="{FF2B5EF4-FFF2-40B4-BE49-F238E27FC236}">
                <a16:creationId xmlns:a16="http://schemas.microsoft.com/office/drawing/2014/main" id="{B1628F6F-46B1-40BC-8194-C1E967F067EF}"/>
              </a:ext>
            </a:extLst>
          </p:cNvPr>
          <p:cNvGraphicFramePr/>
          <p:nvPr/>
        </p:nvGraphicFramePr>
        <p:xfrm>
          <a:off x="437230" y="1717954"/>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_0ec0618eb0b59b3f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EDMONTON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CENTRAL CAMDEN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HARINGEY - NORTH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BARNET 1W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HARINGEY -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HARINGEY - N15/SOUTH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CENTRAL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CENTRAL HAMPSTEAD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SOUTH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KENTISH TOWN CENTRAL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NORTH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extLst>
              <p:ext uri="{D42A27DB-BD31-4B8C-83A1-F6EECF244321}">
                <p14:modId xmlns:p14="http://schemas.microsoft.com/office/powerpoint/2010/main" val="4207072548"/>
              </p:ext>
            </p:extLst>
          </p:nvPr>
        </p:nvGraphicFramePr>
        <p:xfrm>
          <a:off x="471414" y="1768949"/>
          <a:ext cx="8021011" cy="57912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0">
                <a:tc>
                  <a:txBody>
                    <a:bodyPr/>
                    <a:lstStyle/>
                    <a:p>
                      <a:pPr marL="0" indent="0">
                        <a:buNone/>
                      </a:pPr>
                      <a:r>
                        <a:rPr lang="en-GB" sz="1600" b="1" dirty="0">
                          <a:solidFill>
                            <a:schemeClr val="tx1"/>
                          </a:solidFill>
                        </a:rPr>
                        <a:t>Percentage of patients saying their overall experience of their GP practice was ‘good’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47e6471a35649b3f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45473" y="5650060"/>
          <a:ext cx="8412645" cy="19812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all patients: National (709,235); ICS (18,775); </a:t>
                      </a:r>
                      <a:r>
                        <a:rPr lang="en-GB" sz="700" b="0" dirty="0" err="1">
                          <a:solidFill>
                            <a:schemeClr val="tx1"/>
                          </a:solidFill>
                        </a:rPr>
                        <a:t>PCN</a:t>
                      </a:r>
                      <a:r>
                        <a:rPr lang="en-GB" sz="700" b="0" dirty="0">
                          <a:solidFill>
                            <a:schemeClr val="tx1"/>
                          </a:solidFill>
                        </a:rPr>
                        <a:t> bases range from 227 to 1,570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47e6471a35649b3f" hidden="1">
            <a:extLst>
              <a:ext uri="{FF2B5EF4-FFF2-40B4-BE49-F238E27FC236}">
                <a16:creationId xmlns:a16="http://schemas.microsoft.com/office/drawing/2014/main" id="{B46101B3-06A3-4839-89E0-38752174905D}"/>
              </a:ext>
            </a:extLst>
          </p:cNvPr>
          <p:cNvGraphicFramePr/>
          <p:nvPr/>
        </p:nvGraphicFramePr>
        <p:xfrm>
          <a:off x="-2215299" y="561471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D_0ec0618eb0b59b3f" hidden="1">
            <a:extLst>
              <a:ext uri="{FF2B5EF4-FFF2-40B4-BE49-F238E27FC236}">
                <a16:creationId xmlns:a16="http://schemas.microsoft.com/office/drawing/2014/main" id="{D41D5487-F12C-4BE2-9384-FBE1AA60F874}"/>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E0BA78D5-D8E7-4051-9C3E-ECC0DEB48699}"/>
              </a:ext>
            </a:extLst>
          </p:cNvPr>
          <p:cNvSpPr/>
          <p:nvPr/>
        </p:nvSpPr>
        <p:spPr>
          <a:xfrm>
            <a:off x="625576" y="6236926"/>
            <a:ext cx="9190648" cy="215444"/>
          </a:xfrm>
          <a:prstGeom prst="rect">
            <a:avLst/>
          </a:prstGeom>
        </p:spPr>
        <p:txBody>
          <a:bodyPr wrap="square">
            <a:spAutoFit/>
          </a:bodyPr>
          <a:lstStyle/>
          <a:p>
            <a:pPr algn="l"/>
            <a:r>
              <a:rPr lang="en-GB" sz="800" dirty="0">
                <a:latin typeface="+mn-lt"/>
              </a:rPr>
              <a:t>%Good = %Very good + %Fairly good</a:t>
            </a:r>
          </a:p>
        </p:txBody>
      </p:sp>
    </p:spTree>
    <p:extLst>
      <p:ext uri="{BB962C8B-B14F-4D97-AF65-F5344CB8AC3E}">
        <p14:creationId xmlns:p14="http://schemas.microsoft.com/office/powerpoint/2010/main" val="1432100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window&#10;&#10;Description automatically generated">
            <a:extLst>
              <a:ext uri="{FF2B5EF4-FFF2-40B4-BE49-F238E27FC236}">
                <a16:creationId xmlns:a16="http://schemas.microsoft.com/office/drawing/2014/main" id="{03D6D231-31A4-41D0-BDCE-9B70D8D435BC}"/>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pic>
        <p:nvPicPr>
          <p:cNvPr id="8" name="Picture 7" descr="A picture containing person, window&#10;&#10;Description automatically generated">
            <a:extLst>
              <a:ext uri="{FF2B5EF4-FFF2-40B4-BE49-F238E27FC236}">
                <a16:creationId xmlns:a16="http://schemas.microsoft.com/office/drawing/2014/main" id="{A0A7621F-C21A-42A8-9878-1103FB91346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44785" y="-6404"/>
            <a:ext cx="8955551" cy="6890291"/>
          </a:xfrm>
          <a:custGeom>
            <a:avLst/>
            <a:gdLst>
              <a:gd name="connsiteX0" fmla="*/ 2373921 w 8955551"/>
              <a:gd name="connsiteY0" fmla="*/ 6878121 h 6890291"/>
              <a:gd name="connsiteX1" fmla="*/ 2530259 w 8955551"/>
              <a:gd name="connsiteY1" fmla="*/ 6879653 h 6890291"/>
              <a:gd name="connsiteX2" fmla="*/ 2362679 w 8955551"/>
              <a:gd name="connsiteY2" fmla="*/ 6889856 h 6890291"/>
              <a:gd name="connsiteX3" fmla="*/ 2367337 w 8955551"/>
              <a:gd name="connsiteY3" fmla="*/ 6884787 h 6890291"/>
              <a:gd name="connsiteX4" fmla="*/ 2387938 w 8955551"/>
              <a:gd name="connsiteY4" fmla="*/ 6864029 h 6890291"/>
              <a:gd name="connsiteX5" fmla="*/ 2381346 w 8955551"/>
              <a:gd name="connsiteY5" fmla="*/ 6870605 h 6890291"/>
              <a:gd name="connsiteX6" fmla="*/ 2373921 w 8955551"/>
              <a:gd name="connsiteY6" fmla="*/ 6878121 h 6890291"/>
              <a:gd name="connsiteX7" fmla="*/ 1722200 w 8955551"/>
              <a:gd name="connsiteY7" fmla="*/ 6871738 h 6890291"/>
              <a:gd name="connsiteX8" fmla="*/ 1729416 w 8955551"/>
              <a:gd name="connsiteY8" fmla="*/ 6864583 h 6890291"/>
              <a:gd name="connsiteX9" fmla="*/ 8947214 w 8955551"/>
              <a:gd name="connsiteY9" fmla="*/ 443134 h 6890291"/>
              <a:gd name="connsiteX10" fmla="*/ 8954835 w 8955551"/>
              <a:gd name="connsiteY10" fmla="*/ 2082948 h 6890291"/>
              <a:gd name="connsiteX11" fmla="*/ 4113762 w 8955551"/>
              <a:gd name="connsiteY11" fmla="*/ 6862577 h 6890291"/>
              <a:gd name="connsiteX12" fmla="*/ 2387938 w 8955551"/>
              <a:gd name="connsiteY12" fmla="*/ 6864029 h 6890291"/>
              <a:gd name="connsiteX13" fmla="*/ 2404404 w 8955551"/>
              <a:gd name="connsiteY13" fmla="*/ 6847606 h 6890291"/>
              <a:gd name="connsiteX14" fmla="*/ 8947214 w 8955551"/>
              <a:gd name="connsiteY14" fmla="*/ 443134 h 6890291"/>
              <a:gd name="connsiteX15" fmla="*/ 7003211 w 8955551"/>
              <a:gd name="connsiteY15" fmla="*/ 0 h 6890291"/>
              <a:gd name="connsiteX16" fmla="*/ 8703652 w 8955551"/>
              <a:gd name="connsiteY16" fmla="*/ 6403 h 6890291"/>
              <a:gd name="connsiteX17" fmla="*/ 1735509 w 8955551"/>
              <a:gd name="connsiteY17" fmla="*/ 6858542 h 6890291"/>
              <a:gd name="connsiteX18" fmla="*/ 1729416 w 8955551"/>
              <a:gd name="connsiteY18" fmla="*/ 6864583 h 6890291"/>
              <a:gd name="connsiteX19" fmla="*/ 0 w 8955551"/>
              <a:gd name="connsiteY19" fmla="*/ 6866038 h 68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5551" h="6890291">
                <a:moveTo>
                  <a:pt x="2373921" y="6878121"/>
                </a:moveTo>
                <a:lnTo>
                  <a:pt x="2530259" y="6879653"/>
                </a:lnTo>
                <a:cubicBezTo>
                  <a:pt x="2682327" y="6877806"/>
                  <a:pt x="2365841" y="6893023"/>
                  <a:pt x="2362679" y="6889856"/>
                </a:cubicBezTo>
                <a:cubicBezTo>
                  <a:pt x="2362640" y="6889718"/>
                  <a:pt x="2364209" y="6888012"/>
                  <a:pt x="2367337" y="6884787"/>
                </a:cubicBezTo>
                <a:close/>
                <a:moveTo>
                  <a:pt x="2387938" y="6864029"/>
                </a:moveTo>
                <a:lnTo>
                  <a:pt x="2381346" y="6870605"/>
                </a:lnTo>
                <a:lnTo>
                  <a:pt x="2373921" y="6878121"/>
                </a:lnTo>
                <a:lnTo>
                  <a:pt x="1722200" y="6871738"/>
                </a:lnTo>
                <a:lnTo>
                  <a:pt x="1729416" y="6864583"/>
                </a:lnTo>
                <a:close/>
                <a:moveTo>
                  <a:pt x="8947214" y="443134"/>
                </a:moveTo>
                <a:cubicBezTo>
                  <a:pt x="8942981" y="1198865"/>
                  <a:pt x="8959068" y="1327217"/>
                  <a:pt x="8954835" y="2082948"/>
                </a:cubicBezTo>
                <a:lnTo>
                  <a:pt x="4113762" y="6862577"/>
                </a:lnTo>
                <a:lnTo>
                  <a:pt x="2387938" y="6864029"/>
                </a:lnTo>
                <a:lnTo>
                  <a:pt x="2404404" y="6847606"/>
                </a:lnTo>
                <a:cubicBezTo>
                  <a:pt x="2963213" y="6292295"/>
                  <a:pt x="8947214" y="450678"/>
                  <a:pt x="8947214" y="443134"/>
                </a:cubicBezTo>
                <a:close/>
                <a:moveTo>
                  <a:pt x="7003211" y="0"/>
                </a:moveTo>
                <a:lnTo>
                  <a:pt x="8703652" y="6403"/>
                </a:lnTo>
                <a:cubicBezTo>
                  <a:pt x="6410624" y="2224561"/>
                  <a:pt x="2008408" y="6587994"/>
                  <a:pt x="1735509" y="6858542"/>
                </a:cubicBezTo>
                <a:lnTo>
                  <a:pt x="1729416" y="6864583"/>
                </a:lnTo>
                <a:lnTo>
                  <a:pt x="0" y="6866038"/>
                </a:lnTo>
                <a:close/>
              </a:path>
            </a:pathLst>
          </a:custGeom>
        </p:spPr>
      </p:pic>
      <p:sp>
        <p:nvSpPr>
          <p:cNvPr id="11" name="Title 10">
            <a:extLst>
              <a:ext uri="{FF2B5EF4-FFF2-40B4-BE49-F238E27FC236}">
                <a16:creationId xmlns:a16="http://schemas.microsoft.com/office/drawing/2014/main" id="{12602625-4DFC-450F-A1D7-107CE6F6F513}"/>
              </a:ext>
            </a:extLst>
          </p:cNvPr>
          <p:cNvSpPr>
            <a:spLocks noGrp="1"/>
          </p:cNvSpPr>
          <p:nvPr>
            <p:ph type="title"/>
          </p:nvPr>
        </p:nvSpPr>
        <p:spPr>
          <a:xfrm>
            <a:off x="449999" y="397170"/>
            <a:ext cx="7988147" cy="1661993"/>
          </a:xfrm>
        </p:spPr>
        <p:txBody>
          <a:bodyPr/>
          <a:lstStyle/>
          <a:p>
            <a:r>
              <a:rPr lang="en-GB" dirty="0"/>
              <a:t>Local GP Services</a:t>
            </a:r>
          </a:p>
        </p:txBody>
      </p:sp>
      <p:pic>
        <p:nvPicPr>
          <p:cNvPr id="10" name="Ipsos logo">
            <a:extLst>
              <a:ext uri="{FF2B5EF4-FFF2-40B4-BE49-F238E27FC236}">
                <a16:creationId xmlns:a16="http://schemas.microsoft.com/office/drawing/2014/main" id="{013E09E2-B63D-41BB-AC6F-2AC5ACEBA0F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Espace réservé du pied de page 4">
            <a:extLst>
              <a:ext uri="{FF2B5EF4-FFF2-40B4-BE49-F238E27FC236}">
                <a16:creationId xmlns:a16="http://schemas.microsoft.com/office/drawing/2014/main" id="{8BDFC140-5E72-98B4-ED8D-6E23B047DC2E}"/>
              </a:ext>
            </a:extLst>
          </p:cNvPr>
          <p:cNvSpPr txBox="1">
            <a:spLocks/>
          </p:cNvSpPr>
          <p:nvPr/>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Tree>
    <p:extLst>
      <p:ext uri="{BB962C8B-B14F-4D97-AF65-F5344CB8AC3E}">
        <p14:creationId xmlns:p14="http://schemas.microsoft.com/office/powerpoint/2010/main" val="1158001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5</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27702" y="178323"/>
            <a:ext cx="9341700" cy="775597"/>
          </a:xfrm>
        </p:spPr>
        <p:txBody>
          <a:bodyPr/>
          <a:lstStyle/>
          <a:p>
            <a:r>
              <a:rPr lang="en-GB" sz="3200" dirty="0"/>
              <a:t>Ease of getting through to GP practice on the phone</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Q1. Generally, how easy is it to get through to someone at your GP practice on the phone?</a:t>
            </a:r>
            <a:endParaRPr lang="en-GB" sz="1600" dirty="0">
              <a:solidFill>
                <a:schemeClr val="bg1"/>
              </a:solidFill>
            </a:endParaRPr>
          </a:p>
        </p:txBody>
      </p:sp>
      <p:sp>
        <p:nvSpPr>
          <p:cNvPr id="19" name="TextBox 18">
            <a:extLst>
              <a:ext uri="{FF2B5EF4-FFF2-40B4-BE49-F238E27FC236}">
                <a16:creationId xmlns:a16="http://schemas.microsoft.com/office/drawing/2014/main" id="{58C13DA7-B5A9-44BC-90A6-04C23615D174}"/>
              </a:ext>
            </a:extLst>
          </p:cNvPr>
          <p:cNvSpPr txBox="1"/>
          <p:nvPr/>
        </p:nvSpPr>
        <p:spPr>
          <a:xfrm>
            <a:off x="8277313" y="1858738"/>
            <a:ext cx="2984178" cy="246221"/>
          </a:xfrm>
          <a:prstGeom prst="rect">
            <a:avLst/>
          </a:prstGeom>
          <a:noFill/>
        </p:spPr>
        <p:txBody>
          <a:bodyPr wrap="square" lIns="0" tIns="0" rIns="0" bIns="0" rtlCol="0">
            <a:spAutoFit/>
          </a:bodyPr>
          <a:lstStyle/>
          <a:p>
            <a:pPr algn="l"/>
            <a:r>
              <a:rPr lang="en-GB" sz="1600" b="1" dirty="0"/>
              <a:t>Comparison of results</a:t>
            </a:r>
            <a:endParaRPr lang="en-GB" sz="1600" dirty="0"/>
          </a:p>
        </p:txBody>
      </p:sp>
      <p:cxnSp>
        <p:nvCxnSpPr>
          <p:cNvPr id="66" name="Straight Connector 65">
            <a:extLst>
              <a:ext uri="{FF2B5EF4-FFF2-40B4-BE49-F238E27FC236}">
                <a16:creationId xmlns:a16="http://schemas.microsoft.com/office/drawing/2014/main" id="{698688C3-243C-485B-8E0D-015E582BFFDA}"/>
              </a:ext>
            </a:extLst>
          </p:cNvPr>
          <p:cNvCxnSpPr/>
          <p:nvPr/>
        </p:nvCxnSpPr>
        <p:spPr>
          <a:xfrm>
            <a:off x="4057923" y="2019300"/>
            <a:ext cx="0" cy="3929063"/>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073135D-0E8A-4DE6-86BE-6B6ED488F46F}"/>
              </a:ext>
            </a:extLst>
          </p:cNvPr>
          <p:cNvCxnSpPr/>
          <p:nvPr/>
        </p:nvCxnSpPr>
        <p:spPr>
          <a:xfrm>
            <a:off x="8035925" y="2019300"/>
            <a:ext cx="0" cy="3929063"/>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7" name="Graphic 46" descr="Information with solid fill">
            <a:extLst>
              <a:ext uri="{FF2B5EF4-FFF2-40B4-BE49-F238E27FC236}">
                <a16:creationId xmlns:a16="http://schemas.microsoft.com/office/drawing/2014/main" id="{E89D75BB-730F-42B1-9453-89E309A121F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87498" y="5592990"/>
            <a:ext cx="253279" cy="253279"/>
          </a:xfrm>
          <a:prstGeom prst="rect">
            <a:avLst/>
          </a:prstGeom>
        </p:spPr>
      </p:pic>
      <p:sp>
        <p:nvSpPr>
          <p:cNvPr id="53" name="Title 1">
            <a:extLst>
              <a:ext uri="{FF2B5EF4-FFF2-40B4-BE49-F238E27FC236}">
                <a16:creationId xmlns:a16="http://schemas.microsoft.com/office/drawing/2014/main" id="{0B2115D0-B5BD-42C3-BF40-207ED90CE964}"/>
              </a:ext>
            </a:extLst>
          </p:cNvPr>
          <p:cNvSpPr txBox="1">
            <a:spLocks/>
          </p:cNvSpPr>
          <p:nvPr/>
        </p:nvSpPr>
        <p:spPr>
          <a:xfrm>
            <a:off x="8498988" y="2562845"/>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ICS</a:t>
            </a:r>
            <a:endParaRPr lang="en-GB" sz="1400" dirty="0">
              <a:solidFill>
                <a:schemeClr val="tx1"/>
              </a:solidFill>
              <a:latin typeface="+mn-lt"/>
              <a:cs typeface="Segoe UI" panose="020B0502040204020203" pitchFamily="34" charset="0"/>
            </a:endParaRPr>
          </a:p>
        </p:txBody>
      </p:sp>
      <p:sp>
        <p:nvSpPr>
          <p:cNvPr id="54" name="Title 1">
            <a:extLst>
              <a:ext uri="{FF2B5EF4-FFF2-40B4-BE49-F238E27FC236}">
                <a16:creationId xmlns:a16="http://schemas.microsoft.com/office/drawing/2014/main" id="{A99DC51F-8A89-49C5-8D3B-29B3AB9F570F}"/>
              </a:ext>
            </a:extLst>
          </p:cNvPr>
          <p:cNvSpPr txBox="1">
            <a:spLocks/>
          </p:cNvSpPr>
          <p:nvPr/>
        </p:nvSpPr>
        <p:spPr>
          <a:xfrm>
            <a:off x="10538927" y="2562845"/>
            <a:ext cx="1086014" cy="263651"/>
          </a:xfrm>
          <a:prstGeom prst="rect">
            <a:avLst/>
          </a:prstGeom>
          <a:noFill/>
          <a:ln>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sz="1400" b="0" dirty="0">
                <a:solidFill>
                  <a:schemeClr val="tx1"/>
                </a:solidFill>
                <a:latin typeface="+mn-lt"/>
                <a:cs typeface="Segoe UI" panose="020B0502040204020203" pitchFamily="34" charset="0"/>
              </a:rPr>
              <a:t>National</a:t>
            </a:r>
            <a:endParaRPr lang="en-GB" sz="1400" dirty="0">
              <a:solidFill>
                <a:schemeClr val="tx1"/>
              </a:solidFill>
              <a:latin typeface="+mn-lt"/>
              <a:cs typeface="Segoe UI" panose="020B0502040204020203" pitchFamily="34" charset="0"/>
            </a:endParaRPr>
          </a:p>
        </p:txBody>
      </p:sp>
      <p:graphicFrame>
        <p:nvGraphicFramePr>
          <p:cNvPr id="49" name="D_65bab2e666c0a071">
            <a:extLst>
              <a:ext uri="{FF2B5EF4-FFF2-40B4-BE49-F238E27FC236}">
                <a16:creationId xmlns:a16="http://schemas.microsoft.com/office/drawing/2014/main" id="{59387C5F-7FFC-4AA4-ABEE-0D4A000D8CB5}"/>
              </a:ext>
            </a:extLst>
          </p:cNvPr>
          <p:cNvGraphicFramePr>
            <a:graphicFrameLocks noGrp="1"/>
          </p:cNvGraphicFramePr>
          <p:nvPr/>
        </p:nvGraphicFramePr>
        <p:xfrm>
          <a:off x="8397282" y="3005997"/>
          <a:ext cx="1394418" cy="1476000"/>
        </p:xfrm>
        <a:graphic>
          <a:graphicData uri="http://schemas.openxmlformats.org/drawingml/2006/table">
            <a:tbl>
              <a:tblPr firstRow="1" bandRow="1">
                <a:tableStyleId>{5C22544A-7EE6-4342-B048-85BDC9FD1C3A}</a:tableStyleId>
              </a:tblPr>
              <a:tblGrid>
                <a:gridCol w="697209">
                  <a:extLst>
                    <a:ext uri="{9D8B030D-6E8A-4147-A177-3AD203B41FA5}">
                      <a16:colId xmlns:a16="http://schemas.microsoft.com/office/drawing/2014/main" val="2098080960"/>
                    </a:ext>
                  </a:extLst>
                </a:gridCol>
                <a:gridCol w="697209">
                  <a:extLst>
                    <a:ext uri="{9D8B030D-6E8A-4147-A177-3AD203B41FA5}">
                      <a16:colId xmlns:a16="http://schemas.microsoft.com/office/drawing/2014/main" val="3054108530"/>
                    </a:ext>
                  </a:extLst>
                </a:gridCol>
              </a:tblGrid>
              <a:tr h="504000">
                <a:tc>
                  <a:txBody>
                    <a:bodyPr/>
                    <a:lstStyle/>
                    <a:p>
                      <a:pPr algn="ctr"/>
                      <a:r>
                        <a:rPr lang="en-GB" sz="1000" dirty="0"/>
                        <a:t>Easy</a:t>
                      </a:r>
                    </a:p>
                  </a:txBody>
                  <a:tcPr marL="0" marR="0">
                    <a:solidFill>
                      <a:srgbClr val="0563C1"/>
                    </a:solidFill>
                  </a:tcPr>
                </a:tc>
                <a:tc>
                  <a:txBody>
                    <a:bodyPr/>
                    <a:lstStyle/>
                    <a:p>
                      <a:pPr algn="ctr"/>
                      <a:r>
                        <a:rPr lang="en-GB" sz="1000" dirty="0"/>
                        <a:t>Not easy</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55%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45%</a:t>
                      </a:r>
                    </a:p>
                  </a:txBody>
                  <a:tcPr marL="0" marR="0" anchor="ctr"/>
                </a:tc>
                <a:extLst>
                  <a:ext uri="{0D108BD9-81ED-4DB2-BD59-A6C34878D82A}">
                    <a16:rowId xmlns:a16="http://schemas.microsoft.com/office/drawing/2014/main" val="3917517231"/>
                  </a:ext>
                </a:extLst>
              </a:tr>
            </a:tbl>
          </a:graphicData>
        </a:graphic>
      </p:graphicFrame>
      <p:graphicFrame>
        <p:nvGraphicFramePr>
          <p:cNvPr id="50" name="D_0271e3fbbbeca302">
            <a:extLst>
              <a:ext uri="{FF2B5EF4-FFF2-40B4-BE49-F238E27FC236}">
                <a16:creationId xmlns:a16="http://schemas.microsoft.com/office/drawing/2014/main" id="{C8442779-F0BB-42A0-A45D-E12F1100D69F}"/>
              </a:ext>
            </a:extLst>
          </p:cNvPr>
          <p:cNvGraphicFramePr>
            <a:graphicFrameLocks noGrp="1"/>
          </p:cNvGraphicFramePr>
          <p:nvPr/>
        </p:nvGraphicFramePr>
        <p:xfrm>
          <a:off x="10363199" y="3005997"/>
          <a:ext cx="1352552" cy="1476000"/>
        </p:xfrm>
        <a:graphic>
          <a:graphicData uri="http://schemas.openxmlformats.org/drawingml/2006/table">
            <a:tbl>
              <a:tblPr firstRow="1" bandRow="1">
                <a:tableStyleId>{5C22544A-7EE6-4342-B048-85BDC9FD1C3A}</a:tableStyleId>
              </a:tblPr>
              <a:tblGrid>
                <a:gridCol w="676276">
                  <a:extLst>
                    <a:ext uri="{9D8B030D-6E8A-4147-A177-3AD203B41FA5}">
                      <a16:colId xmlns:a16="http://schemas.microsoft.com/office/drawing/2014/main" val="2098080960"/>
                    </a:ext>
                  </a:extLst>
                </a:gridCol>
                <a:gridCol w="676276">
                  <a:extLst>
                    <a:ext uri="{9D8B030D-6E8A-4147-A177-3AD203B41FA5}">
                      <a16:colId xmlns:a16="http://schemas.microsoft.com/office/drawing/2014/main" val="3054108530"/>
                    </a:ext>
                  </a:extLst>
                </a:gridCol>
              </a:tblGrid>
              <a:tr h="504000">
                <a:tc>
                  <a:txBody>
                    <a:bodyPr/>
                    <a:lstStyle/>
                    <a:p>
                      <a:pPr algn="ctr"/>
                      <a:r>
                        <a:rPr lang="en-GB" sz="1000" dirty="0"/>
                        <a:t>Easy </a:t>
                      </a:r>
                    </a:p>
                  </a:txBody>
                  <a:tcPr marL="0" marR="0">
                    <a:solidFill>
                      <a:srgbClr val="0563C1"/>
                    </a:solidFill>
                  </a:tcPr>
                </a:tc>
                <a:tc>
                  <a:txBody>
                    <a:bodyPr/>
                    <a:lstStyle/>
                    <a:p>
                      <a:pPr algn="ctr"/>
                      <a:r>
                        <a:rPr lang="en-GB" sz="1000" dirty="0"/>
                        <a:t>Not easy</a:t>
                      </a:r>
                    </a:p>
                  </a:txBody>
                  <a:tcPr marL="0" marR="0">
                    <a:solidFill>
                      <a:srgbClr val="768692"/>
                    </a:solidFill>
                  </a:tcPr>
                </a:tc>
                <a:extLst>
                  <a:ext uri="{0D108BD9-81ED-4DB2-BD59-A6C34878D82A}">
                    <a16:rowId xmlns:a16="http://schemas.microsoft.com/office/drawing/2014/main" val="1710421202"/>
                  </a:ext>
                </a:extLst>
              </a:tr>
              <a:tr h="97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mn-cs"/>
                        </a:rPr>
                        <a:t>53%</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47%</a:t>
                      </a:r>
                    </a:p>
                  </a:txBody>
                  <a:tcPr marL="0" marR="0" anchor="ctr"/>
                </a:tc>
                <a:extLst>
                  <a:ext uri="{0D108BD9-81ED-4DB2-BD59-A6C34878D82A}">
                    <a16:rowId xmlns:a16="http://schemas.microsoft.com/office/drawing/2014/main" val="3917517231"/>
                  </a:ext>
                </a:extLst>
              </a:tr>
            </a:tbl>
          </a:graphicData>
        </a:graphic>
      </p:graphicFrame>
      <p:sp>
        <p:nvSpPr>
          <p:cNvPr id="56" name="Rectangle 55">
            <a:extLst>
              <a:ext uri="{FF2B5EF4-FFF2-40B4-BE49-F238E27FC236}">
                <a16:creationId xmlns:a16="http://schemas.microsoft.com/office/drawing/2014/main" id="{020421E8-B1DA-48F6-8B1F-223222047B23}"/>
              </a:ext>
            </a:extLst>
          </p:cNvPr>
          <p:cNvSpPr/>
          <p:nvPr/>
        </p:nvSpPr>
        <p:spPr bwMode="auto">
          <a:xfrm>
            <a:off x="4322834" y="4823266"/>
            <a:ext cx="3471703" cy="1512167"/>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8" name="TextBox 57">
            <a:extLst>
              <a:ext uri="{FF2B5EF4-FFF2-40B4-BE49-F238E27FC236}">
                <a16:creationId xmlns:a16="http://schemas.microsoft.com/office/drawing/2014/main" id="{2F3A91F5-5D22-48A9-8499-FA2C4CC27DD0}"/>
              </a:ext>
            </a:extLst>
          </p:cNvPr>
          <p:cNvSpPr txBox="1"/>
          <p:nvPr/>
        </p:nvSpPr>
        <p:spPr>
          <a:xfrm>
            <a:off x="4322834" y="4913614"/>
            <a:ext cx="3471704" cy="249101"/>
          </a:xfrm>
          <a:prstGeom prst="rect">
            <a:avLst/>
          </a:prstGeom>
          <a:solidFill>
            <a:srgbClr val="005EB8"/>
          </a:solidFill>
        </p:spPr>
        <p:txBody>
          <a:bodyPr wrap="square" lIns="72000" tIns="72000" rIns="72000" bIns="72000" rtlCol="0" anchor="ctr">
            <a:noAutofit/>
          </a:bodyPr>
          <a:lstStyle/>
          <a:p>
            <a:pPr algn="ctr"/>
            <a:r>
              <a:rPr lang="en-GB" sz="1100" dirty="0">
                <a:solidFill>
                  <a:schemeClr val="bg1"/>
                </a:solidFill>
              </a:rPr>
              <a:t>PCN range within ICS – % </a:t>
            </a:r>
            <a:r>
              <a:rPr lang="en-GB" sz="1100" b="1" dirty="0">
                <a:solidFill>
                  <a:schemeClr val="bg1"/>
                </a:solidFill>
              </a:rPr>
              <a:t>Easy </a:t>
            </a:r>
          </a:p>
        </p:txBody>
      </p:sp>
      <p:graphicFrame>
        <p:nvGraphicFramePr>
          <p:cNvPr id="59" name="D_ec77c70d489cc3c9">
            <a:extLst>
              <a:ext uri="{FF2B5EF4-FFF2-40B4-BE49-F238E27FC236}">
                <a16:creationId xmlns:a16="http://schemas.microsoft.com/office/drawing/2014/main" id="{E7D52AED-6FF2-42F8-831E-571181BDFDF9}"/>
              </a:ext>
            </a:extLst>
          </p:cNvPr>
          <p:cNvGraphicFramePr/>
          <p:nvPr/>
        </p:nvGraphicFramePr>
        <p:xfrm>
          <a:off x="4972246" y="5162715"/>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0" name="D_a613e6c29c9cc3c9">
            <a:extLst>
              <a:ext uri="{FF2B5EF4-FFF2-40B4-BE49-F238E27FC236}">
                <a16:creationId xmlns:a16="http://schemas.microsoft.com/office/drawing/2014/main" id="{1CDB43CB-2DC9-45D0-83CD-10A33DEBCCF6}"/>
              </a:ext>
            </a:extLst>
          </p:cNvPr>
          <p:cNvGraphicFramePr/>
          <p:nvPr/>
        </p:nvGraphicFramePr>
        <p:xfrm>
          <a:off x="6192810" y="5121831"/>
          <a:ext cx="1080000" cy="12039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D_d510df424aa2c3c9_CalcTable">
            <a:extLst>
              <a:ext uri="{FF2B5EF4-FFF2-40B4-BE49-F238E27FC236}">
                <a16:creationId xmlns:a16="http://schemas.microsoft.com/office/drawing/2014/main" id="{7893918F-AD3E-4B9C-8FB5-BBC213891A3E}"/>
              </a:ext>
            </a:extLst>
          </p:cNvPr>
          <p:cNvGraphicFramePr>
            <a:graphicFrameLocks noGrp="1"/>
          </p:cNvGraphicFramePr>
          <p:nvPr/>
        </p:nvGraphicFramePr>
        <p:xfrm>
          <a:off x="5180757" y="5472330"/>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1000" dirty="0">
                          <a:solidFill>
                            <a:schemeClr val="tx1"/>
                          </a:solidFill>
                        </a:rPr>
                        <a:t>Lowest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1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a:solidFill>
                            <a:schemeClr val="tx1"/>
                          </a:solidFill>
                        </a:rPr>
                        <a:t> Highest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600" b="1">
                          <a:solidFill>
                            <a:srgbClr val="75838F"/>
                          </a:solidFill>
                        </a:rPr>
                        <a:t>32%</a:t>
                      </a:r>
                      <a:endParaRPr lang="en-GB" sz="16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6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600" b="1" dirty="0">
                          <a:solidFill>
                            <a:schemeClr val="tx2">
                              <a:lumMod val="75000"/>
                            </a:schemeClr>
                          </a:solidFill>
                        </a:rPr>
                        <a:t>88%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7" name="D_8baa7c760c649ccf_CalcTable">
            <a:extLst>
              <a:ext uri="{FF2B5EF4-FFF2-40B4-BE49-F238E27FC236}">
                <a16:creationId xmlns:a16="http://schemas.microsoft.com/office/drawing/2014/main" id="{429C4FAC-EB6E-4A72-B39A-406FA53ECC35}"/>
              </a:ext>
            </a:extLst>
          </p:cNvPr>
          <p:cNvGraphicFramePr>
            <a:graphicFrameLocks noGrp="1"/>
          </p:cNvGraphicFramePr>
          <p:nvPr/>
        </p:nvGraphicFramePr>
        <p:xfrm>
          <a:off x="470371" y="5841683"/>
          <a:ext cx="3117182" cy="579120"/>
        </p:xfrm>
        <a:graphic>
          <a:graphicData uri="http://schemas.openxmlformats.org/drawingml/2006/table">
            <a:tbl>
              <a:tblPr firstRow="1" bandRow="1">
                <a:tableStyleId>{5C22544A-7EE6-4342-B048-85BDC9FD1C3A}</a:tableStyleId>
              </a:tblPr>
              <a:tblGrid>
                <a:gridCol w="3117182">
                  <a:extLst>
                    <a:ext uri="{9D8B030D-6E8A-4147-A177-3AD203B41FA5}">
                      <a16:colId xmlns:a16="http://schemas.microsoft.com/office/drawing/2014/main" val="20000"/>
                    </a:ext>
                  </a:extLst>
                </a:gridCol>
              </a:tblGrid>
              <a:tr h="186327">
                <a:tc>
                  <a:txBody>
                    <a:bodyPr/>
                    <a:lstStyle/>
                    <a:p>
                      <a:pPr marL="0" indent="0">
                        <a:buNone/>
                      </a:pPr>
                      <a:r>
                        <a:rPr lang="en-GB" sz="800" b="0" dirty="0">
                          <a:solidFill>
                            <a:schemeClr val="tx1"/>
                          </a:solidFill>
                          <a:latin typeface="Arial" panose="020B0604020202020204" pitchFamily="34" charset="0"/>
                        </a:rPr>
                        <a:t>Base: Asked of all patients. Patients who selected ‘Haven’t tried’ have been excluded: National (687,159); ICS 2022 (18,204); ICS 2021 (21,668); ICS 2020 (18,910); </a:t>
                      </a:r>
                      <a:r>
                        <a:rPr lang="en-GB" sz="800" b="0" dirty="0" err="1">
                          <a:solidFill>
                            <a:schemeClr val="tx1"/>
                          </a:solidFill>
                          <a:latin typeface="Arial" panose="020B0604020202020204" pitchFamily="34" charset="0"/>
                        </a:rPr>
                        <a:t>PCN</a:t>
                      </a:r>
                      <a:r>
                        <a:rPr lang="en-GB" sz="800" b="0" dirty="0">
                          <a:solidFill>
                            <a:schemeClr val="tx1"/>
                          </a:solidFill>
                          <a:latin typeface="Arial" panose="020B0604020202020204" pitchFamily="34" charset="0"/>
                        </a:rPr>
                        <a:t> bases range from 215 to 1,517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8baa7c760c649ccf" hidden="1">
            <a:extLst>
              <a:ext uri="{FF2B5EF4-FFF2-40B4-BE49-F238E27FC236}">
                <a16:creationId xmlns:a16="http://schemas.microsoft.com/office/drawing/2014/main" id="{FC42C10D-70F2-47AF-A934-1F26CAAD90AF}"/>
              </a:ext>
            </a:extLst>
          </p:cNvPr>
          <p:cNvGraphicFramePr/>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D_d510df424aa2c3c9" hidden="1">
            <a:extLst>
              <a:ext uri="{FF2B5EF4-FFF2-40B4-BE49-F238E27FC236}">
                <a16:creationId xmlns:a16="http://schemas.microsoft.com/office/drawing/2014/main" id="{D2534BF2-4A53-462F-B264-B9EA40BC3CB8}"/>
              </a:ext>
            </a:extLst>
          </p:cNvPr>
          <p:cNvGraphicFramePr/>
          <p:nvPr/>
        </p:nvGraphicFramePr>
        <p:xfrm>
          <a:off x="-2138558" y="517243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Ipsos Ribbon Rules" hidden="1">
            <a:extLst>
              <a:ext uri="{FF2B5EF4-FFF2-40B4-BE49-F238E27FC236}">
                <a16:creationId xmlns:a16="http://schemas.microsoft.com/office/drawing/2014/main" id="{FB6DD7A5-AEF5-4FB1-B358-6011B4EC40F2}"/>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5BBB20AE-88B6-4612-A20B-0578C6B36CC6}"/>
              </a:ext>
            </a:extLst>
          </p:cNvPr>
          <p:cNvSpPr txBox="1"/>
          <p:nvPr/>
        </p:nvSpPr>
        <p:spPr>
          <a:xfrm>
            <a:off x="545473" y="1858738"/>
            <a:ext cx="2154931" cy="246221"/>
          </a:xfrm>
          <a:prstGeom prst="rect">
            <a:avLst/>
          </a:prstGeom>
          <a:noFill/>
        </p:spPr>
        <p:txBody>
          <a:bodyPr wrap="square" lIns="0" tIns="0" rIns="0" bIns="0" rtlCol="0">
            <a:spAutoFit/>
          </a:bodyPr>
          <a:lstStyle/>
          <a:p>
            <a:pPr algn="l"/>
            <a:r>
              <a:rPr lang="en-GB" sz="1600" b="1" dirty="0"/>
              <a:t>ICS result</a:t>
            </a:r>
            <a:endParaRPr lang="en-GB" sz="1600" dirty="0"/>
          </a:p>
        </p:txBody>
      </p:sp>
      <p:sp>
        <p:nvSpPr>
          <p:cNvPr id="35" name="TextBox 34">
            <a:extLst>
              <a:ext uri="{FF2B5EF4-FFF2-40B4-BE49-F238E27FC236}">
                <a16:creationId xmlns:a16="http://schemas.microsoft.com/office/drawing/2014/main" id="{F55B3945-D910-42BC-838B-76BF2D16E119}"/>
              </a:ext>
            </a:extLst>
          </p:cNvPr>
          <p:cNvSpPr txBox="1"/>
          <p:nvPr/>
        </p:nvSpPr>
        <p:spPr>
          <a:xfrm>
            <a:off x="4332288" y="1858738"/>
            <a:ext cx="2411478" cy="246221"/>
          </a:xfrm>
          <a:prstGeom prst="rect">
            <a:avLst/>
          </a:prstGeom>
          <a:noFill/>
        </p:spPr>
        <p:txBody>
          <a:bodyPr wrap="square" lIns="0" tIns="0" rIns="0" bIns="0" rtlCol="0">
            <a:spAutoFit/>
          </a:bodyPr>
          <a:lstStyle/>
          <a:p>
            <a:r>
              <a:rPr lang="en-GB" sz="1600" b="1" dirty="0"/>
              <a:t>ICS result over time </a:t>
            </a:r>
            <a:endParaRPr lang="en-GB" sz="1600" dirty="0"/>
          </a:p>
        </p:txBody>
      </p:sp>
      <p:graphicFrame>
        <p:nvGraphicFramePr>
          <p:cNvPr id="37" name="D_6c15ea3187aac2e6">
            <a:extLst>
              <a:ext uri="{FF2B5EF4-FFF2-40B4-BE49-F238E27FC236}">
                <a16:creationId xmlns:a16="http://schemas.microsoft.com/office/drawing/2014/main" id="{F26D945A-3366-40D0-B541-E2B482C35724}"/>
              </a:ext>
            </a:extLst>
          </p:cNvPr>
          <p:cNvGraphicFramePr/>
          <p:nvPr/>
        </p:nvGraphicFramePr>
        <p:xfrm>
          <a:off x="4316395" y="2116678"/>
          <a:ext cx="3471702" cy="264826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8" name="D_8e0dbe9f042703c9">
            <a:extLst>
              <a:ext uri="{FF2B5EF4-FFF2-40B4-BE49-F238E27FC236}">
                <a16:creationId xmlns:a16="http://schemas.microsoft.com/office/drawing/2014/main" id="{0AABE5F0-8B63-4BE4-95D6-02D3CA5B8103}"/>
              </a:ext>
            </a:extLst>
          </p:cNvPr>
          <p:cNvGraphicFramePr/>
          <p:nvPr/>
        </p:nvGraphicFramePr>
        <p:xfrm>
          <a:off x="4526587" y="2214418"/>
          <a:ext cx="3002090" cy="227175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D_50458bc6e549238b">
            <a:extLst>
              <a:ext uri="{FF2B5EF4-FFF2-40B4-BE49-F238E27FC236}">
                <a16:creationId xmlns:a16="http://schemas.microsoft.com/office/drawing/2014/main" id="{12078301-9DFB-4A91-B477-02F00EFC47DB}"/>
              </a:ext>
            </a:extLst>
          </p:cNvPr>
          <p:cNvGraphicFramePr>
            <a:graphicFrameLocks/>
          </p:cNvGraphicFramePr>
          <p:nvPr/>
        </p:nvGraphicFramePr>
        <p:xfrm>
          <a:off x="0" y="2258866"/>
          <a:ext cx="4176465" cy="3138284"/>
        </p:xfrm>
        <a:graphic>
          <a:graphicData uri="http://schemas.openxmlformats.org/drawingml/2006/chart">
            <c:chart xmlns:c="http://schemas.openxmlformats.org/drawingml/2006/chart" xmlns:r="http://schemas.openxmlformats.org/officeDocument/2006/relationships" r:id="rId12"/>
          </a:graphicData>
        </a:graphic>
      </p:graphicFrame>
      <p:sp>
        <p:nvSpPr>
          <p:cNvPr id="30" name="Rectangle 29">
            <a:extLst>
              <a:ext uri="{FF2B5EF4-FFF2-40B4-BE49-F238E27FC236}">
                <a16:creationId xmlns:a16="http://schemas.microsoft.com/office/drawing/2014/main" id="{3CF83758-32D7-4119-9940-D72DD207A2DD}"/>
              </a:ext>
            </a:extLst>
          </p:cNvPr>
          <p:cNvSpPr/>
          <p:nvPr/>
        </p:nvSpPr>
        <p:spPr>
          <a:xfrm>
            <a:off x="9004136" y="5556560"/>
            <a:ext cx="2391745" cy="461665"/>
          </a:xfrm>
          <a:prstGeom prst="rect">
            <a:avLst/>
          </a:prstGeom>
        </p:spPr>
        <p:txBody>
          <a:bodyPr wrap="square">
            <a:spAutoFit/>
          </a:bodyPr>
          <a:lstStyle/>
          <a:p>
            <a:pPr lvl="0" algn="l" eaLnBrk="1" hangingPunct="1">
              <a:spcBef>
                <a:spcPts val="0"/>
              </a:spcBef>
            </a:pPr>
            <a:r>
              <a:rPr lang="en-GB" sz="800" kern="0" dirty="0">
                <a:latin typeface="Arial"/>
              </a:rPr>
              <a:t>%Easy = %Very easy + %Fairly easy  </a:t>
            </a:r>
          </a:p>
          <a:p>
            <a:pPr lvl="0" algn="l" eaLnBrk="1" hangingPunct="1">
              <a:spcBef>
                <a:spcPts val="0"/>
              </a:spcBef>
            </a:pPr>
            <a:r>
              <a:rPr lang="en-GB" sz="800" kern="0" dirty="0">
                <a:latin typeface="Arial"/>
              </a:rPr>
              <a:t>%Not easy = %Not very easy + %Not at all easy</a:t>
            </a:r>
            <a:endParaRPr lang="en-GB" sz="1800" dirty="0"/>
          </a:p>
          <a:p>
            <a:pPr algn="l"/>
            <a:endParaRPr lang="en-GB" sz="800" dirty="0">
              <a:latin typeface="+mn-lt"/>
            </a:endParaRPr>
          </a:p>
        </p:txBody>
      </p:sp>
    </p:spTree>
    <p:extLst>
      <p:ext uri="{BB962C8B-B14F-4D97-AF65-F5344CB8AC3E}">
        <p14:creationId xmlns:p14="http://schemas.microsoft.com/office/powerpoint/2010/main" val="1019034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6</a:t>
            </a:fld>
            <a:r>
              <a:rPr lang="en-GB"/>
              <a:t> </a:t>
            </a:r>
            <a:endParaRPr lang="en-GB" dirty="0"/>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18835" y="126268"/>
            <a:ext cx="9394280" cy="953732"/>
          </a:xfrm>
        </p:spPr>
        <p:txBody>
          <a:bodyPr/>
          <a:lstStyle/>
          <a:p>
            <a:r>
              <a:rPr lang="en-GB" sz="3200" dirty="0"/>
              <a:t>Ease of getting through to GP practice on the </a:t>
            </a:r>
            <a:br>
              <a:rPr lang="en-GB" sz="3200" dirty="0"/>
            </a:br>
            <a:r>
              <a:rPr lang="en-GB" sz="3200" dirty="0"/>
              <a:t>phone:</a:t>
            </a:r>
            <a:r>
              <a:rPr lang="en-GB" sz="3600" dirty="0"/>
              <a:t> </a:t>
            </a:r>
            <a:r>
              <a:rPr lang="en-GB" sz="3200" dirty="0"/>
              <a:t>how the PCNs within the ICS compare</a:t>
            </a:r>
            <a:endParaRPr lang="en-GB" sz="3200" dirty="0">
              <a:highlight>
                <a:srgbClr val="F1BE48"/>
              </a:highlight>
            </a:endParaRPr>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563C1"/>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Q1. Generally, how easy is it to get through to someone at your GP practice on the phone?</a:t>
            </a:r>
            <a:endParaRPr lang="en-GB" sz="1600" dirty="0">
              <a:solidFill>
                <a:schemeClr val="bg1"/>
              </a:solidFill>
            </a:endParaRP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a13039795c6e727d">
            <a:extLst>
              <a:ext uri="{FF2B5EF4-FFF2-40B4-BE49-F238E27FC236}">
                <a16:creationId xmlns:a16="http://schemas.microsoft.com/office/drawing/2014/main" id="{B1628F6F-46B1-40BC-8194-C1E967F067EF}"/>
              </a:ext>
            </a:extLst>
          </p:cNvPr>
          <p:cNvGraphicFramePr/>
          <p:nvPr/>
        </p:nvGraphicFramePr>
        <p:xfrm>
          <a:off x="450000" y="1773237"/>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D_24584c512762827d" hidden="1">
            <a:extLst>
              <a:ext uri="{FF2B5EF4-FFF2-40B4-BE49-F238E27FC236}">
                <a16:creationId xmlns:a16="http://schemas.microsoft.com/office/drawing/2014/main" id="{97944A52-70FC-43D7-A519-D641EA949A41}"/>
              </a:ext>
            </a:extLst>
          </p:cNvPr>
          <p:cNvGraphicFramePr/>
          <p:nvPr/>
        </p:nvGraphicFramePr>
        <p:xfrm>
          <a:off x="-2215299" y="5614716"/>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D_df46377ff54de27d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BARNET 1W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EDMONTON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HARINGEY - N15/SOUTH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CENTRAL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HARINGEY -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HARINGEY - NORTH CENTRAL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HARINGEY - EAST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KENTISH TOWN CENTRAL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CENTRAL CAMDEN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CENTRAL HAMPSTEAD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NORTH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SOUTH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df46377ff54de27d"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450000" y="1804272"/>
          <a:ext cx="8021011" cy="57912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it is ‘easy’ to get through to someone on the phone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D_24584c512762827d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589415" y="5721094"/>
          <a:ext cx="8412645" cy="19812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Base: Asked of all patients. Patients who selected ‘Haven’t tried’ have been excluded: National (687,159); ICS (18,204); </a:t>
                      </a:r>
                      <a:r>
                        <a:rPr lang="en-GB" sz="700" b="0" dirty="0" err="1">
                          <a:solidFill>
                            <a:schemeClr val="tx1"/>
                          </a:solidFill>
                        </a:rPr>
                        <a:t>PCN</a:t>
                      </a:r>
                      <a:r>
                        <a:rPr lang="en-GB" sz="700" b="0" dirty="0">
                          <a:solidFill>
                            <a:schemeClr val="tx1"/>
                          </a:solidFill>
                        </a:rPr>
                        <a:t> bases range from 215 to 1,517</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Rectangle 18">
            <a:extLst>
              <a:ext uri="{FF2B5EF4-FFF2-40B4-BE49-F238E27FC236}">
                <a16:creationId xmlns:a16="http://schemas.microsoft.com/office/drawing/2014/main" id="{A4A4A7AD-CEB7-47AE-BFFA-D1DD0047466B}"/>
              </a:ext>
            </a:extLst>
          </p:cNvPr>
          <p:cNvSpPr/>
          <p:nvPr/>
        </p:nvSpPr>
        <p:spPr>
          <a:xfrm>
            <a:off x="625576" y="6236926"/>
            <a:ext cx="9190648" cy="215444"/>
          </a:xfrm>
          <a:prstGeom prst="rect">
            <a:avLst/>
          </a:prstGeom>
        </p:spPr>
        <p:txBody>
          <a:bodyPr wrap="square">
            <a:spAutoFit/>
          </a:bodyPr>
          <a:lstStyle/>
          <a:p>
            <a:r>
              <a:rPr lang="en-GB" sz="800" kern="0" dirty="0"/>
              <a:t>%Easy = %Very easy + %Fairly easy</a:t>
            </a:r>
            <a:endParaRPr lang="en-GB" sz="1800" dirty="0"/>
          </a:p>
        </p:txBody>
      </p:sp>
    </p:spTree>
    <p:extLst>
      <p:ext uri="{BB962C8B-B14F-4D97-AF65-F5344CB8AC3E}">
        <p14:creationId xmlns:p14="http://schemas.microsoft.com/office/powerpoint/2010/main" val="1811669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window&#10;&#10;Description automatically generated">
            <a:extLst>
              <a:ext uri="{FF2B5EF4-FFF2-40B4-BE49-F238E27FC236}">
                <a16:creationId xmlns:a16="http://schemas.microsoft.com/office/drawing/2014/main" id="{03D6D231-31A4-41D0-BDCE-9B70D8D435BC}"/>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pic>
        <p:nvPicPr>
          <p:cNvPr id="8" name="Picture 7" descr="A picture containing person, window&#10;&#10;Description automatically generated">
            <a:extLst>
              <a:ext uri="{FF2B5EF4-FFF2-40B4-BE49-F238E27FC236}">
                <a16:creationId xmlns:a16="http://schemas.microsoft.com/office/drawing/2014/main" id="{A0A7621F-C21A-42A8-9878-1103FB91346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44785" y="-6404"/>
            <a:ext cx="8955551" cy="6890291"/>
          </a:xfrm>
          <a:custGeom>
            <a:avLst/>
            <a:gdLst>
              <a:gd name="connsiteX0" fmla="*/ 2373921 w 8955551"/>
              <a:gd name="connsiteY0" fmla="*/ 6878121 h 6890291"/>
              <a:gd name="connsiteX1" fmla="*/ 2530259 w 8955551"/>
              <a:gd name="connsiteY1" fmla="*/ 6879653 h 6890291"/>
              <a:gd name="connsiteX2" fmla="*/ 2362679 w 8955551"/>
              <a:gd name="connsiteY2" fmla="*/ 6889856 h 6890291"/>
              <a:gd name="connsiteX3" fmla="*/ 2367337 w 8955551"/>
              <a:gd name="connsiteY3" fmla="*/ 6884787 h 6890291"/>
              <a:gd name="connsiteX4" fmla="*/ 2387938 w 8955551"/>
              <a:gd name="connsiteY4" fmla="*/ 6864029 h 6890291"/>
              <a:gd name="connsiteX5" fmla="*/ 2381346 w 8955551"/>
              <a:gd name="connsiteY5" fmla="*/ 6870605 h 6890291"/>
              <a:gd name="connsiteX6" fmla="*/ 2373921 w 8955551"/>
              <a:gd name="connsiteY6" fmla="*/ 6878121 h 6890291"/>
              <a:gd name="connsiteX7" fmla="*/ 1722200 w 8955551"/>
              <a:gd name="connsiteY7" fmla="*/ 6871738 h 6890291"/>
              <a:gd name="connsiteX8" fmla="*/ 1729416 w 8955551"/>
              <a:gd name="connsiteY8" fmla="*/ 6864583 h 6890291"/>
              <a:gd name="connsiteX9" fmla="*/ 8947214 w 8955551"/>
              <a:gd name="connsiteY9" fmla="*/ 443134 h 6890291"/>
              <a:gd name="connsiteX10" fmla="*/ 8954835 w 8955551"/>
              <a:gd name="connsiteY10" fmla="*/ 2082948 h 6890291"/>
              <a:gd name="connsiteX11" fmla="*/ 4113762 w 8955551"/>
              <a:gd name="connsiteY11" fmla="*/ 6862577 h 6890291"/>
              <a:gd name="connsiteX12" fmla="*/ 2387938 w 8955551"/>
              <a:gd name="connsiteY12" fmla="*/ 6864029 h 6890291"/>
              <a:gd name="connsiteX13" fmla="*/ 2404404 w 8955551"/>
              <a:gd name="connsiteY13" fmla="*/ 6847606 h 6890291"/>
              <a:gd name="connsiteX14" fmla="*/ 8947214 w 8955551"/>
              <a:gd name="connsiteY14" fmla="*/ 443134 h 6890291"/>
              <a:gd name="connsiteX15" fmla="*/ 7003211 w 8955551"/>
              <a:gd name="connsiteY15" fmla="*/ 0 h 6890291"/>
              <a:gd name="connsiteX16" fmla="*/ 8703652 w 8955551"/>
              <a:gd name="connsiteY16" fmla="*/ 6403 h 6890291"/>
              <a:gd name="connsiteX17" fmla="*/ 1735509 w 8955551"/>
              <a:gd name="connsiteY17" fmla="*/ 6858542 h 6890291"/>
              <a:gd name="connsiteX18" fmla="*/ 1729416 w 8955551"/>
              <a:gd name="connsiteY18" fmla="*/ 6864583 h 6890291"/>
              <a:gd name="connsiteX19" fmla="*/ 0 w 8955551"/>
              <a:gd name="connsiteY19" fmla="*/ 6866038 h 68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5551" h="6890291">
                <a:moveTo>
                  <a:pt x="2373921" y="6878121"/>
                </a:moveTo>
                <a:lnTo>
                  <a:pt x="2530259" y="6879653"/>
                </a:lnTo>
                <a:cubicBezTo>
                  <a:pt x="2682327" y="6877806"/>
                  <a:pt x="2365841" y="6893023"/>
                  <a:pt x="2362679" y="6889856"/>
                </a:cubicBezTo>
                <a:cubicBezTo>
                  <a:pt x="2362640" y="6889718"/>
                  <a:pt x="2364209" y="6888012"/>
                  <a:pt x="2367337" y="6884787"/>
                </a:cubicBezTo>
                <a:close/>
                <a:moveTo>
                  <a:pt x="2387938" y="6864029"/>
                </a:moveTo>
                <a:lnTo>
                  <a:pt x="2381346" y="6870605"/>
                </a:lnTo>
                <a:lnTo>
                  <a:pt x="2373921" y="6878121"/>
                </a:lnTo>
                <a:lnTo>
                  <a:pt x="1722200" y="6871738"/>
                </a:lnTo>
                <a:lnTo>
                  <a:pt x="1729416" y="6864583"/>
                </a:lnTo>
                <a:close/>
                <a:moveTo>
                  <a:pt x="8947214" y="443134"/>
                </a:moveTo>
                <a:cubicBezTo>
                  <a:pt x="8942981" y="1198865"/>
                  <a:pt x="8959068" y="1327217"/>
                  <a:pt x="8954835" y="2082948"/>
                </a:cubicBezTo>
                <a:lnTo>
                  <a:pt x="4113762" y="6862577"/>
                </a:lnTo>
                <a:lnTo>
                  <a:pt x="2387938" y="6864029"/>
                </a:lnTo>
                <a:lnTo>
                  <a:pt x="2404404" y="6847606"/>
                </a:lnTo>
                <a:cubicBezTo>
                  <a:pt x="2963213" y="6292295"/>
                  <a:pt x="8947214" y="450678"/>
                  <a:pt x="8947214" y="443134"/>
                </a:cubicBezTo>
                <a:close/>
                <a:moveTo>
                  <a:pt x="7003211" y="0"/>
                </a:moveTo>
                <a:lnTo>
                  <a:pt x="8703652" y="6403"/>
                </a:lnTo>
                <a:cubicBezTo>
                  <a:pt x="6410624" y="2224561"/>
                  <a:pt x="2008408" y="6587994"/>
                  <a:pt x="1735509" y="6858542"/>
                </a:cubicBezTo>
                <a:lnTo>
                  <a:pt x="1729416" y="6864583"/>
                </a:lnTo>
                <a:lnTo>
                  <a:pt x="0" y="6866038"/>
                </a:lnTo>
                <a:close/>
              </a:path>
            </a:pathLst>
          </a:custGeom>
        </p:spPr>
      </p:pic>
      <p:sp>
        <p:nvSpPr>
          <p:cNvPr id="11" name="Title 10">
            <a:extLst>
              <a:ext uri="{FF2B5EF4-FFF2-40B4-BE49-F238E27FC236}">
                <a16:creationId xmlns:a16="http://schemas.microsoft.com/office/drawing/2014/main" id="{12602625-4DFC-450F-A1D7-107CE6F6F513}"/>
              </a:ext>
            </a:extLst>
          </p:cNvPr>
          <p:cNvSpPr>
            <a:spLocks noGrp="1"/>
          </p:cNvSpPr>
          <p:nvPr>
            <p:ph type="title"/>
          </p:nvPr>
        </p:nvSpPr>
        <p:spPr>
          <a:xfrm>
            <a:off x="450000" y="397170"/>
            <a:ext cx="7795642" cy="1661993"/>
          </a:xfrm>
        </p:spPr>
        <p:txBody>
          <a:bodyPr/>
          <a:lstStyle/>
          <a:p>
            <a:r>
              <a:rPr lang="en-GB" dirty="0"/>
              <a:t>Access to online services</a:t>
            </a:r>
          </a:p>
        </p:txBody>
      </p:sp>
      <p:pic>
        <p:nvPicPr>
          <p:cNvPr id="10" name="Ipsos logo">
            <a:extLst>
              <a:ext uri="{FF2B5EF4-FFF2-40B4-BE49-F238E27FC236}">
                <a16:creationId xmlns:a16="http://schemas.microsoft.com/office/drawing/2014/main" id="{48434304-B804-4C41-9753-3522FF25A38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Espace réservé du pied de page 4">
            <a:extLst>
              <a:ext uri="{FF2B5EF4-FFF2-40B4-BE49-F238E27FC236}">
                <a16:creationId xmlns:a16="http://schemas.microsoft.com/office/drawing/2014/main" id="{9C8E2329-512D-2F8A-7D6A-45C1668A0CD4}"/>
              </a:ext>
            </a:extLst>
          </p:cNvPr>
          <p:cNvSpPr txBox="1">
            <a:spLocks/>
          </p:cNvSpPr>
          <p:nvPr/>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Tree>
    <p:extLst>
      <p:ext uri="{BB962C8B-B14F-4D97-AF65-F5344CB8AC3E}">
        <p14:creationId xmlns:p14="http://schemas.microsoft.com/office/powerpoint/2010/main" val="3802988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p:txBody>
          <a:bodyPr/>
          <a:lstStyle/>
          <a:p>
            <a:fld id="{D61AABEC-672F-4B68-B914-690DA978312C}" type="slidenum">
              <a:rPr lang="en-GB" smtClean="0"/>
              <a:pPr/>
              <a:t>8</a:t>
            </a:fld>
            <a:r>
              <a:rPr lang="en-GB"/>
              <a:t> </a:t>
            </a:r>
            <a:endParaRPr lang="en-GB" dirty="0"/>
          </a:p>
        </p:txBody>
      </p:sp>
      <p:sp>
        <p:nvSpPr>
          <p:cNvPr id="47" name="Rectangle 46">
            <a:extLst>
              <a:ext uri="{FF2B5EF4-FFF2-40B4-BE49-F238E27FC236}">
                <a16:creationId xmlns:a16="http://schemas.microsoft.com/office/drawing/2014/main" id="{1E0755FF-B1E7-40C7-82EB-70E27F63755C}"/>
              </a:ext>
            </a:extLst>
          </p:cNvPr>
          <p:cNvSpPr/>
          <p:nvPr/>
        </p:nvSpPr>
        <p:spPr>
          <a:xfrm>
            <a:off x="622466" y="6028540"/>
            <a:ext cx="9190648" cy="215444"/>
          </a:xfrm>
          <a:prstGeom prst="rect">
            <a:avLst/>
          </a:prstGeom>
        </p:spPr>
        <p:txBody>
          <a:bodyPr wrap="square">
            <a:spAutoFit/>
          </a:bodyPr>
          <a:lstStyle/>
          <a:p>
            <a:pPr algn="l"/>
            <a:r>
              <a:rPr lang="en-GB" sz="800" dirty="0">
                <a:latin typeface="+mn-lt"/>
              </a:rPr>
              <a:t>Comparisons are indicative only: differences may not be statistically significant</a:t>
            </a:r>
          </a:p>
        </p:txBody>
      </p:sp>
      <p:pic>
        <p:nvPicPr>
          <p:cNvPr id="48" name="Graphic 47" descr="Information with solid fill">
            <a:extLst>
              <a:ext uri="{FF2B5EF4-FFF2-40B4-BE49-F238E27FC236}">
                <a16:creationId xmlns:a16="http://schemas.microsoft.com/office/drawing/2014/main" id="{F200C9E8-1537-4CB4-B1D7-7D81E6DAB14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8834" y="5994993"/>
            <a:ext cx="253279" cy="253279"/>
          </a:xfrm>
          <a:prstGeom prst="rect">
            <a:avLst/>
          </a:prstGeom>
        </p:spPr>
      </p:pic>
      <p:sp>
        <p:nvSpPr>
          <p:cNvPr id="11" name="Rectangle 10">
            <a:extLst>
              <a:ext uri="{FF2B5EF4-FFF2-40B4-BE49-F238E27FC236}">
                <a16:creationId xmlns:a16="http://schemas.microsoft.com/office/drawing/2014/main" id="{FC4F9496-EA25-4F88-B858-DB9D11AA3277}"/>
              </a:ext>
            </a:extLst>
          </p:cNvPr>
          <p:cNvSpPr/>
          <p:nvPr/>
        </p:nvSpPr>
        <p:spPr bwMode="auto">
          <a:xfrm>
            <a:off x="0" y="1080000"/>
            <a:ext cx="12192000" cy="435709"/>
          </a:xfrm>
          <a:prstGeom prst="rect">
            <a:avLst/>
          </a:prstGeom>
          <a:solidFill>
            <a:srgbClr val="005EB8"/>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algn="l"/>
            <a:r>
              <a:rPr lang="en-GB" sz="1600" b="1" dirty="0">
                <a:solidFill>
                  <a:schemeClr val="bg1"/>
                </a:solidFill>
              </a:rPr>
              <a:t>Q4. How easy is it to use your GP practice’s website to look for information or access services?</a:t>
            </a:r>
            <a:endParaRPr lang="en-GB" sz="1600" dirty="0">
              <a:solidFill>
                <a:schemeClr val="bg1"/>
              </a:solidFill>
            </a:endParaRPr>
          </a:p>
        </p:txBody>
      </p:sp>
      <p:pic>
        <p:nvPicPr>
          <p:cNvPr id="17" name="Graphic 16" descr="Information with solid fill">
            <a:extLst>
              <a:ext uri="{FF2B5EF4-FFF2-40B4-BE49-F238E27FC236}">
                <a16:creationId xmlns:a16="http://schemas.microsoft.com/office/drawing/2014/main" id="{CC9FF25F-0786-4238-93E1-D46A660A61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705" y="6233964"/>
            <a:ext cx="253279" cy="253279"/>
          </a:xfrm>
          <a:prstGeom prst="rect">
            <a:avLst/>
          </a:prstGeom>
        </p:spPr>
      </p:pic>
      <p:graphicFrame>
        <p:nvGraphicFramePr>
          <p:cNvPr id="18" name="D_420cd2bd1dd19936">
            <a:extLst>
              <a:ext uri="{FF2B5EF4-FFF2-40B4-BE49-F238E27FC236}">
                <a16:creationId xmlns:a16="http://schemas.microsoft.com/office/drawing/2014/main" id="{B1628F6F-46B1-40BC-8194-C1E967F067EF}"/>
              </a:ext>
            </a:extLst>
          </p:cNvPr>
          <p:cNvGraphicFramePr/>
          <p:nvPr/>
        </p:nvGraphicFramePr>
        <p:xfrm>
          <a:off x="450000" y="1773237"/>
          <a:ext cx="8412645" cy="4191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D_4e0eb0d4c42daeb6_CalcTable">
            <a:extLst>
              <a:ext uri="{FF2B5EF4-FFF2-40B4-BE49-F238E27FC236}">
                <a16:creationId xmlns:a16="http://schemas.microsoft.com/office/drawing/2014/main" id="{6C0D4484-9F74-45E0-B171-9D00D4710F54}"/>
              </a:ext>
            </a:extLst>
          </p:cNvPr>
          <p:cNvGraphicFramePr>
            <a:graphicFrameLocks noGrp="1"/>
          </p:cNvGraphicFramePr>
          <p:nvPr/>
        </p:nvGraphicFramePr>
        <p:xfrm>
          <a:off x="9028113" y="1689563"/>
          <a:ext cx="2900362" cy="3070080"/>
        </p:xfrm>
        <a:graphic>
          <a:graphicData uri="http://schemas.openxmlformats.org/drawingml/2006/table">
            <a:tbl>
              <a:tblPr firstRow="1" bandRow="1">
                <a:tableStyleId>{5C22544A-7EE6-4342-B048-85BDC9FD1C3A}</a:tableStyleId>
              </a:tblPr>
              <a:tblGrid>
                <a:gridCol w="260890">
                  <a:extLst>
                    <a:ext uri="{9D8B030D-6E8A-4147-A177-3AD203B41FA5}">
                      <a16:colId xmlns:a16="http://schemas.microsoft.com/office/drawing/2014/main" val="3675458177"/>
                    </a:ext>
                  </a:extLst>
                </a:gridCol>
                <a:gridCol w="2639472">
                  <a:extLst>
                    <a:ext uri="{9D8B030D-6E8A-4147-A177-3AD203B41FA5}">
                      <a16:colId xmlns:a16="http://schemas.microsoft.com/office/drawing/2014/main" val="1319064662"/>
                    </a:ext>
                  </a:extLst>
                </a:gridCol>
              </a:tblGrid>
              <a:tr h="144000">
                <a:tc>
                  <a:txBody>
                    <a:bodyPr/>
                    <a:lstStyle/>
                    <a:p>
                      <a:pPr algn="l">
                        <a:lnSpc>
                          <a:spcPts val="600"/>
                        </a:lnSpc>
                      </a:pPr>
                      <a:r>
                        <a:rPr lang="en-GB" sz="600" dirty="0"/>
                        <a:t>PCN</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algn="l">
                        <a:lnSpc>
                          <a:spcPts val="600"/>
                        </a:lnSpc>
                      </a:pPr>
                      <a:r>
                        <a:rPr lang="en-GB" sz="600" dirty="0"/>
                        <a:t>Name</a:t>
                      </a:r>
                    </a:p>
                  </a:txBody>
                  <a:tcPr marL="36000" marR="0" marT="0" marB="0" anchor="ctr">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666083355"/>
                  </a:ext>
                </a:extLst>
              </a:tr>
              <a:tr h="25402">
                <a:tc>
                  <a:txBody>
                    <a:bodyPr/>
                    <a:lstStyle/>
                    <a:p>
                      <a:pPr algn="ctr">
                        <a:lnSpc>
                          <a:spcPts val="600"/>
                        </a:lnSpc>
                      </a:pPr>
                      <a:r>
                        <a:rPr lang="en-GB" sz="600" dirty="0"/>
                        <a:t>1</a:t>
                      </a:r>
                    </a:p>
                  </a:txBody>
                  <a:tcPr marL="0" marR="0" marT="0" marB="0" anchor="ctr">
                    <a:lnT w="12700" cap="flat" cmpd="sng" algn="ctr">
                      <a:solidFill>
                        <a:schemeClr val="bg1"/>
                      </a:solidFill>
                      <a:prstDash val="solid"/>
                      <a:round/>
                      <a:headEnd type="none" w="med" len="med"/>
                      <a:tailEnd type="none" w="med" len="med"/>
                    </a:lnT>
                  </a:tcPr>
                </a:tc>
                <a:tc>
                  <a:txBody>
                    <a:bodyPr/>
                    <a:lstStyle/>
                    <a:p>
                      <a:pPr algn="l" fontAlgn="ctr"/>
                      <a:r>
                        <a:rPr lang="en-GB" sz="600" b="0" i="0" u="none" strike="noStrike">
                          <a:solidFill>
                            <a:schemeClr val="tx1"/>
                          </a:solidFill>
                          <a:effectLst/>
                          <a:latin typeface="+mn-lt"/>
                        </a:rPr>
                        <a:t>ENFIELD UNITY PCN</a:t>
                      </a:r>
                      <a:endParaRPr lang="en-GB" sz="600" b="0" i="0" u="none" strike="noStrike" dirty="0">
                        <a:solidFill>
                          <a:schemeClr val="tx1"/>
                        </a:solidFill>
                        <a:effectLst/>
                        <a:latin typeface="+mn-lt"/>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514689808"/>
                  </a:ext>
                </a:extLst>
              </a:tr>
              <a:tr h="25402">
                <a:tc>
                  <a:txBody>
                    <a:bodyPr/>
                    <a:lstStyle/>
                    <a:p>
                      <a:pPr algn="ctr">
                        <a:lnSpc>
                          <a:spcPts val="600"/>
                        </a:lnSpc>
                      </a:pPr>
                      <a:r>
                        <a:rPr lang="en-GB" sz="600" dirty="0"/>
                        <a:t>2</a:t>
                      </a:r>
                    </a:p>
                  </a:txBody>
                  <a:tcPr marL="0" marR="0" marT="0" marB="0" anchor="ctr"/>
                </a:tc>
                <a:tc>
                  <a:txBody>
                    <a:bodyPr/>
                    <a:lstStyle/>
                    <a:p>
                      <a:pPr algn="l" fontAlgn="ctr"/>
                      <a:r>
                        <a:rPr lang="en-GB" sz="600" b="0" i="0" u="none" strike="noStrike">
                          <a:solidFill>
                            <a:schemeClr val="tx1"/>
                          </a:solidFill>
                          <a:effectLst/>
                          <a:latin typeface="+mn-lt"/>
                        </a:rPr>
                        <a:t>WEST ENFIELD COLLABORATIVE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3410423"/>
                  </a:ext>
                </a:extLst>
              </a:tr>
              <a:tr h="25402">
                <a:tc>
                  <a:txBody>
                    <a:bodyPr/>
                    <a:lstStyle/>
                    <a:p>
                      <a:pPr algn="ctr">
                        <a:lnSpc>
                          <a:spcPts val="600"/>
                        </a:lnSpc>
                      </a:pPr>
                      <a:r>
                        <a:rPr lang="en-GB" sz="600" dirty="0"/>
                        <a:t>3</a:t>
                      </a:r>
                    </a:p>
                  </a:txBody>
                  <a:tcPr marL="0" marR="0" marT="0" marB="0" anchor="ctr"/>
                </a:tc>
                <a:tc>
                  <a:txBody>
                    <a:bodyPr/>
                    <a:lstStyle/>
                    <a:p>
                      <a:pPr algn="l" fontAlgn="ctr"/>
                      <a:r>
                        <a:rPr lang="en-GB" sz="600" b="0" i="0" u="none" strike="noStrike">
                          <a:solidFill>
                            <a:schemeClr val="tx1"/>
                          </a:solidFill>
                          <a:effectLst/>
                          <a:latin typeface="+mn-lt"/>
                        </a:rPr>
                        <a:t>CENTRAL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860296381"/>
                  </a:ext>
                </a:extLst>
              </a:tr>
              <a:tr h="25402">
                <a:tc>
                  <a:txBody>
                    <a:bodyPr/>
                    <a:lstStyle/>
                    <a:p>
                      <a:pPr algn="ctr">
                        <a:lnSpc>
                          <a:spcPts val="600"/>
                        </a:lnSpc>
                      </a:pPr>
                      <a:r>
                        <a:rPr lang="en-GB" sz="600" dirty="0"/>
                        <a:t>4</a:t>
                      </a:r>
                    </a:p>
                  </a:txBody>
                  <a:tcPr marL="0" marR="0" marT="0" marB="0" anchor="ctr"/>
                </a:tc>
                <a:tc>
                  <a:txBody>
                    <a:bodyPr/>
                    <a:lstStyle/>
                    <a:p>
                      <a:pPr algn="l" fontAlgn="ctr"/>
                      <a:r>
                        <a:rPr lang="en-GB" sz="600" b="0" i="0" u="none" strike="noStrike">
                          <a:solidFill>
                            <a:schemeClr val="tx1"/>
                          </a:solidFill>
                          <a:effectLst/>
                          <a:latin typeface="+mn-lt"/>
                        </a:rPr>
                        <a:t>BARNET 2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963946339"/>
                  </a:ext>
                </a:extLst>
              </a:tr>
              <a:tr h="25402">
                <a:tc>
                  <a:txBody>
                    <a:bodyPr/>
                    <a:lstStyle/>
                    <a:p>
                      <a:pPr algn="ctr">
                        <a:lnSpc>
                          <a:spcPts val="600"/>
                        </a:lnSpc>
                      </a:pPr>
                      <a:r>
                        <a:rPr lang="en-GB" sz="600" dirty="0"/>
                        <a:t>5</a:t>
                      </a:r>
                    </a:p>
                  </a:txBody>
                  <a:tcPr marL="0" marR="0" marT="0" marB="0" anchor="ctr"/>
                </a:tc>
                <a:tc>
                  <a:txBody>
                    <a:bodyPr/>
                    <a:lstStyle/>
                    <a:p>
                      <a:pPr algn="l" fontAlgn="ctr"/>
                      <a:r>
                        <a:rPr lang="en-GB" sz="600" b="0" i="0" u="none" strike="noStrike">
                          <a:solidFill>
                            <a:schemeClr val="tx1"/>
                          </a:solidFill>
                          <a:effectLst/>
                          <a:latin typeface="+mn-lt"/>
                        </a:rPr>
                        <a:t>BARNET 1D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55976586"/>
                  </a:ext>
                </a:extLst>
              </a:tr>
              <a:tr h="25402">
                <a:tc>
                  <a:txBody>
                    <a:bodyPr/>
                    <a:lstStyle/>
                    <a:p>
                      <a:pPr algn="ctr">
                        <a:lnSpc>
                          <a:spcPts val="600"/>
                        </a:lnSpc>
                      </a:pPr>
                      <a:r>
                        <a:rPr lang="en-GB" sz="600" dirty="0"/>
                        <a:t>6</a:t>
                      </a:r>
                    </a:p>
                  </a:txBody>
                  <a:tcPr marL="0" marR="0" marT="0" marB="0" anchor="ctr"/>
                </a:tc>
                <a:tc>
                  <a:txBody>
                    <a:bodyPr/>
                    <a:lstStyle/>
                    <a:p>
                      <a:pPr algn="l" fontAlgn="ctr"/>
                      <a:r>
                        <a:rPr lang="en-GB" sz="600" b="0" i="0" u="none" strike="noStrike">
                          <a:solidFill>
                            <a:schemeClr val="tx1"/>
                          </a:solidFill>
                          <a:effectLst/>
                          <a:latin typeface="+mn-lt"/>
                        </a:rPr>
                        <a:t>HARINGEY -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788712737"/>
                  </a:ext>
                </a:extLst>
              </a:tr>
              <a:tr h="25402">
                <a:tc>
                  <a:txBody>
                    <a:bodyPr/>
                    <a:lstStyle/>
                    <a:p>
                      <a:pPr algn="ctr">
                        <a:lnSpc>
                          <a:spcPts val="600"/>
                        </a:lnSpc>
                      </a:pPr>
                      <a:r>
                        <a:rPr lang="en-GB" sz="600" dirty="0"/>
                        <a:t>7</a:t>
                      </a:r>
                    </a:p>
                  </a:txBody>
                  <a:tcPr marL="0" marR="0" marT="0" marB="0" anchor="ctr"/>
                </a:tc>
                <a:tc>
                  <a:txBody>
                    <a:bodyPr/>
                    <a:lstStyle/>
                    <a:p>
                      <a:pPr algn="l" fontAlgn="ctr"/>
                      <a:r>
                        <a:rPr lang="en-GB" sz="600" b="0" i="0" u="none" strike="noStrike">
                          <a:solidFill>
                            <a:schemeClr val="tx1"/>
                          </a:solidFill>
                          <a:effectLst/>
                          <a:latin typeface="+mn-lt"/>
                        </a:rPr>
                        <a:t>SOUTH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79179097"/>
                  </a:ext>
                </a:extLst>
              </a:tr>
              <a:tr h="25402">
                <a:tc>
                  <a:txBody>
                    <a:bodyPr/>
                    <a:lstStyle/>
                    <a:p>
                      <a:pPr algn="ctr">
                        <a:lnSpc>
                          <a:spcPts val="600"/>
                        </a:lnSpc>
                      </a:pPr>
                      <a:r>
                        <a:rPr lang="en-GB" sz="600" dirty="0"/>
                        <a:t>8</a:t>
                      </a:r>
                    </a:p>
                  </a:txBody>
                  <a:tcPr marL="0" marR="0" marT="0" marB="0" anchor="ctr"/>
                </a:tc>
                <a:tc>
                  <a:txBody>
                    <a:bodyPr/>
                    <a:lstStyle/>
                    <a:p>
                      <a:pPr algn="l" fontAlgn="ctr"/>
                      <a:r>
                        <a:rPr lang="en-GB" sz="600" b="0" i="0" u="none" strike="noStrike">
                          <a:solidFill>
                            <a:schemeClr val="tx1"/>
                          </a:solidFill>
                          <a:effectLst/>
                          <a:latin typeface="+mn-lt"/>
                        </a:rPr>
                        <a:t>BARNET 4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050253951"/>
                  </a:ext>
                </a:extLst>
              </a:tr>
              <a:tr h="25402">
                <a:tc>
                  <a:txBody>
                    <a:bodyPr/>
                    <a:lstStyle/>
                    <a:p>
                      <a:pPr algn="ctr">
                        <a:lnSpc>
                          <a:spcPts val="600"/>
                        </a:lnSpc>
                      </a:pPr>
                      <a:r>
                        <a:rPr lang="en-GB" sz="600" dirty="0"/>
                        <a:t>9</a:t>
                      </a:r>
                    </a:p>
                  </a:txBody>
                  <a:tcPr marL="0" marR="0" marT="0" marB="0" anchor="ctr"/>
                </a:tc>
                <a:tc>
                  <a:txBody>
                    <a:bodyPr/>
                    <a:lstStyle/>
                    <a:p>
                      <a:pPr algn="l" fontAlgn="ctr"/>
                      <a:r>
                        <a:rPr lang="en-GB" sz="600" b="0" i="0" u="none" strike="noStrike">
                          <a:solidFill>
                            <a:schemeClr val="tx1"/>
                          </a:solidFill>
                          <a:effectLst/>
                          <a:latin typeface="+mn-lt"/>
                        </a:rPr>
                        <a:t>EDMONTON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14346676"/>
                  </a:ext>
                </a:extLst>
              </a:tr>
              <a:tr h="25402">
                <a:tc>
                  <a:txBody>
                    <a:bodyPr/>
                    <a:lstStyle/>
                    <a:p>
                      <a:pPr algn="ctr">
                        <a:lnSpc>
                          <a:spcPts val="600"/>
                        </a:lnSpc>
                      </a:pPr>
                      <a:r>
                        <a:rPr lang="en-GB" sz="600" dirty="0"/>
                        <a:t>10</a:t>
                      </a:r>
                    </a:p>
                  </a:txBody>
                  <a:tcPr marL="0" marR="0" marT="0" marB="0" anchor="ctr"/>
                </a:tc>
                <a:tc>
                  <a:txBody>
                    <a:bodyPr/>
                    <a:lstStyle/>
                    <a:p>
                      <a:pPr algn="l" fontAlgn="ctr"/>
                      <a:r>
                        <a:rPr lang="en-GB" sz="600" b="0" i="0" u="none" strike="noStrike">
                          <a:solidFill>
                            <a:schemeClr val="tx1"/>
                          </a:solidFill>
                          <a:effectLst/>
                          <a:latin typeface="+mn-lt"/>
                        </a:rPr>
                        <a:t>ENFIELD SOUTH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887543933"/>
                  </a:ext>
                </a:extLst>
              </a:tr>
              <a:tr h="25402">
                <a:tc>
                  <a:txBody>
                    <a:bodyPr/>
                    <a:lstStyle/>
                    <a:p>
                      <a:pPr algn="ctr">
                        <a:lnSpc>
                          <a:spcPts val="600"/>
                        </a:lnSpc>
                      </a:pPr>
                      <a:r>
                        <a:rPr lang="en-GB" sz="600" dirty="0"/>
                        <a:t>11</a:t>
                      </a:r>
                    </a:p>
                  </a:txBody>
                  <a:tcPr marL="0" marR="0" marT="0" marB="0" anchor="ctr"/>
                </a:tc>
                <a:tc>
                  <a:txBody>
                    <a:bodyPr/>
                    <a:lstStyle/>
                    <a:p>
                      <a:pPr algn="l" fontAlgn="ctr"/>
                      <a:r>
                        <a:rPr lang="en-GB" sz="600" b="0" i="0" u="none" strike="noStrike">
                          <a:solidFill>
                            <a:schemeClr val="tx1"/>
                          </a:solidFill>
                          <a:effectLst/>
                          <a:latin typeface="+mn-lt"/>
                        </a:rPr>
                        <a:t>CENTRAL HAMPSTEAD PCN</a:t>
                      </a:r>
                    </a:p>
                  </a:txBody>
                  <a:tcPr marL="0" marR="0" marT="0" marB="0" anchor="ctr"/>
                </a:tc>
                <a:extLst>
                  <a:ext uri="{0D108BD9-81ED-4DB2-BD59-A6C34878D82A}">
                    <a16:rowId xmlns:a16="http://schemas.microsoft.com/office/drawing/2014/main" val="1619009905"/>
                  </a:ext>
                </a:extLst>
              </a:tr>
              <a:tr h="25402">
                <a:tc>
                  <a:txBody>
                    <a:bodyPr/>
                    <a:lstStyle/>
                    <a:p>
                      <a:pPr algn="ctr">
                        <a:lnSpc>
                          <a:spcPts val="600"/>
                        </a:lnSpc>
                      </a:pPr>
                      <a:r>
                        <a:rPr lang="en-GB" sz="600" dirty="0"/>
                        <a:t>12</a:t>
                      </a:r>
                    </a:p>
                  </a:txBody>
                  <a:tcPr marL="0" marR="0" marT="0" marB="0" anchor="ctr"/>
                </a:tc>
                <a:tc>
                  <a:txBody>
                    <a:bodyPr/>
                    <a:lstStyle/>
                    <a:p>
                      <a:pPr algn="l" fontAlgn="ctr"/>
                      <a:r>
                        <a:rPr lang="en-GB" sz="600" b="0" i="0" u="none" strike="noStrike">
                          <a:solidFill>
                            <a:schemeClr val="tx1"/>
                          </a:solidFill>
                          <a:effectLst/>
                          <a:latin typeface="+mn-lt"/>
                        </a:rPr>
                        <a:t>HARINGEY - NORTH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607026685"/>
                  </a:ext>
                </a:extLst>
              </a:tr>
              <a:tr h="25402">
                <a:tc>
                  <a:txBody>
                    <a:bodyPr/>
                    <a:lstStyle/>
                    <a:p>
                      <a:pPr algn="ctr">
                        <a:lnSpc>
                          <a:spcPts val="600"/>
                        </a:lnSpc>
                      </a:pPr>
                      <a:r>
                        <a:rPr lang="en-GB" sz="600" dirty="0"/>
                        <a:t>13</a:t>
                      </a:r>
                    </a:p>
                  </a:txBody>
                  <a:tcPr marL="0" marR="0" marT="0" marB="0" anchor="ctr"/>
                </a:tc>
                <a:tc>
                  <a:txBody>
                    <a:bodyPr/>
                    <a:lstStyle/>
                    <a:p>
                      <a:pPr algn="l" fontAlgn="ctr"/>
                      <a:r>
                        <a:rPr lang="en-GB" sz="600" b="0" i="0" u="none" strike="noStrike">
                          <a:solidFill>
                            <a:schemeClr val="tx1"/>
                          </a:solidFill>
                          <a:effectLst/>
                          <a:latin typeface="+mn-lt"/>
                        </a:rPr>
                        <a:t>BARNET 1W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6622857"/>
                  </a:ext>
                </a:extLst>
              </a:tr>
              <a:tr h="25402">
                <a:tc>
                  <a:txBody>
                    <a:bodyPr/>
                    <a:lstStyle/>
                    <a:p>
                      <a:pPr algn="ctr">
                        <a:lnSpc>
                          <a:spcPts val="600"/>
                        </a:lnSpc>
                      </a:pPr>
                      <a:r>
                        <a:rPr lang="en-GB" sz="600" dirty="0"/>
                        <a:t>14</a:t>
                      </a:r>
                    </a:p>
                  </a:txBody>
                  <a:tcPr marL="0" marR="0" marT="0" marB="0" anchor="ctr"/>
                </a:tc>
                <a:tc>
                  <a:txBody>
                    <a:bodyPr/>
                    <a:lstStyle/>
                    <a:p>
                      <a:pPr algn="l" fontAlgn="ctr"/>
                      <a:r>
                        <a:rPr lang="en-GB" sz="600" b="0" i="0" u="none" strike="noStrike">
                          <a:solidFill>
                            <a:schemeClr val="tx1"/>
                          </a:solidFill>
                          <a:effectLst/>
                          <a:latin typeface="+mn-lt"/>
                        </a:rPr>
                        <a:t>CENTRAL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420588552"/>
                  </a:ext>
                </a:extLst>
              </a:tr>
              <a:tr h="25402">
                <a:tc>
                  <a:txBody>
                    <a:bodyPr/>
                    <a:lstStyle/>
                    <a:p>
                      <a:pPr algn="ctr">
                        <a:lnSpc>
                          <a:spcPts val="600"/>
                        </a:lnSpc>
                      </a:pPr>
                      <a:r>
                        <a:rPr lang="en-GB" sz="600" dirty="0"/>
                        <a:t>15</a:t>
                      </a:r>
                    </a:p>
                  </a:txBody>
                  <a:tcPr marL="0" marR="0" marT="0" marB="0" anchor="ctr"/>
                </a:tc>
                <a:tc>
                  <a:txBody>
                    <a:bodyPr/>
                    <a:lstStyle/>
                    <a:p>
                      <a:pPr algn="l" fontAlgn="ctr"/>
                      <a:r>
                        <a:rPr lang="en-GB" sz="600" b="0" i="0" u="none" strike="noStrike">
                          <a:solidFill>
                            <a:schemeClr val="tx1"/>
                          </a:solidFill>
                          <a:effectLst/>
                          <a:latin typeface="+mn-lt"/>
                        </a:rPr>
                        <a:t>BARNET 3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371907223"/>
                  </a:ext>
                </a:extLst>
              </a:tr>
              <a:tr h="25402">
                <a:tc>
                  <a:txBody>
                    <a:bodyPr/>
                    <a:lstStyle/>
                    <a:p>
                      <a:pPr algn="ctr">
                        <a:lnSpc>
                          <a:spcPts val="600"/>
                        </a:lnSpc>
                      </a:pPr>
                      <a:r>
                        <a:rPr lang="en-GB" sz="600" dirty="0"/>
                        <a:t>16</a:t>
                      </a:r>
                    </a:p>
                  </a:txBody>
                  <a:tcPr marL="0" marR="0" marT="0" marB="0" anchor="ctr"/>
                </a:tc>
                <a:tc>
                  <a:txBody>
                    <a:bodyPr/>
                    <a:lstStyle/>
                    <a:p>
                      <a:pPr algn="l" fontAlgn="ctr"/>
                      <a:r>
                        <a:rPr lang="en-GB" sz="600" b="0" i="0" u="none" strike="noStrike">
                          <a:solidFill>
                            <a:schemeClr val="tx1"/>
                          </a:solidFill>
                          <a:effectLst/>
                          <a:latin typeface="+mn-lt"/>
                        </a:rPr>
                        <a:t>WEST CAMDEN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52751905"/>
                  </a:ext>
                </a:extLst>
              </a:tr>
              <a:tr h="25402">
                <a:tc>
                  <a:txBody>
                    <a:bodyPr/>
                    <a:lstStyle/>
                    <a:p>
                      <a:pPr algn="ctr">
                        <a:lnSpc>
                          <a:spcPts val="600"/>
                        </a:lnSpc>
                      </a:pPr>
                      <a:r>
                        <a:rPr lang="en-GB" sz="600" dirty="0"/>
                        <a:t>17</a:t>
                      </a:r>
                    </a:p>
                  </a:txBody>
                  <a:tcPr marL="0" marR="0" marT="0" marB="0" anchor="ctr"/>
                </a:tc>
                <a:tc>
                  <a:txBody>
                    <a:bodyPr/>
                    <a:lstStyle/>
                    <a:p>
                      <a:pPr algn="l" fontAlgn="ctr"/>
                      <a:r>
                        <a:rPr lang="en-GB" sz="600" b="0" i="0" u="none" strike="noStrike">
                          <a:solidFill>
                            <a:schemeClr val="tx1"/>
                          </a:solidFill>
                          <a:effectLst/>
                          <a:latin typeface="+mn-lt"/>
                        </a:rPr>
                        <a:t>HARINGEY - WELBOURNE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79216511"/>
                  </a:ext>
                </a:extLst>
              </a:tr>
              <a:tr h="25402">
                <a:tc>
                  <a:txBody>
                    <a:bodyPr/>
                    <a:lstStyle/>
                    <a:p>
                      <a:pPr algn="ctr">
                        <a:lnSpc>
                          <a:spcPts val="600"/>
                        </a:lnSpc>
                      </a:pPr>
                      <a:r>
                        <a:rPr lang="en-GB" sz="600" dirty="0"/>
                        <a:t>18</a:t>
                      </a:r>
                    </a:p>
                  </a:txBody>
                  <a:tcPr marL="0" marR="0" marT="0" marB="0" anchor="ctr"/>
                </a:tc>
                <a:tc>
                  <a:txBody>
                    <a:bodyPr/>
                    <a:lstStyle/>
                    <a:p>
                      <a:pPr algn="l" fontAlgn="ctr"/>
                      <a:r>
                        <a:rPr lang="en-GB" sz="600" b="0" i="0" u="none" strike="noStrike">
                          <a:solidFill>
                            <a:schemeClr val="tx1"/>
                          </a:solidFill>
                          <a:effectLst/>
                          <a:latin typeface="+mn-lt"/>
                        </a:rPr>
                        <a:t>SOUTH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38638913"/>
                  </a:ext>
                </a:extLst>
              </a:tr>
              <a:tr h="25402">
                <a:tc>
                  <a:txBody>
                    <a:bodyPr/>
                    <a:lstStyle/>
                    <a:p>
                      <a:pPr algn="ctr">
                        <a:lnSpc>
                          <a:spcPts val="600"/>
                        </a:lnSpc>
                      </a:pPr>
                      <a:r>
                        <a:rPr lang="en-GB" sz="600" dirty="0"/>
                        <a:t>19</a:t>
                      </a:r>
                    </a:p>
                  </a:txBody>
                  <a:tcPr marL="0" marR="0" marT="0" marB="0" anchor="ctr"/>
                </a:tc>
                <a:tc>
                  <a:txBody>
                    <a:bodyPr/>
                    <a:lstStyle/>
                    <a:p>
                      <a:pPr algn="l" fontAlgn="ctr"/>
                      <a:r>
                        <a:rPr lang="en-GB" sz="600" b="0" i="0" u="none" strike="noStrike">
                          <a:solidFill>
                            <a:schemeClr val="tx1"/>
                          </a:solidFill>
                          <a:effectLst/>
                          <a:latin typeface="+mn-lt"/>
                        </a:rPr>
                        <a:t>HARINGEY - EAST CENTRAL PCN</a:t>
                      </a:r>
                    </a:p>
                  </a:txBody>
                  <a:tcPr marL="0" marR="0" marT="0" marB="0" anchor="ctr"/>
                </a:tc>
                <a:extLst>
                  <a:ext uri="{0D108BD9-81ED-4DB2-BD59-A6C34878D82A}">
                    <a16:rowId xmlns:a16="http://schemas.microsoft.com/office/drawing/2014/main" val="3161783007"/>
                  </a:ext>
                </a:extLst>
              </a:tr>
              <a:tr h="25402">
                <a:tc>
                  <a:txBody>
                    <a:bodyPr/>
                    <a:lstStyle/>
                    <a:p>
                      <a:pPr algn="ctr">
                        <a:lnSpc>
                          <a:spcPts val="600"/>
                        </a:lnSpc>
                      </a:pPr>
                      <a:r>
                        <a:rPr lang="en-GB" sz="600" dirty="0"/>
                        <a:t>20</a:t>
                      </a:r>
                    </a:p>
                  </a:txBody>
                  <a:tcPr marL="0" marR="0" marT="0" marB="0" anchor="ctr"/>
                </a:tc>
                <a:tc>
                  <a:txBody>
                    <a:bodyPr/>
                    <a:lstStyle/>
                    <a:p>
                      <a:pPr algn="l" fontAlgn="ctr"/>
                      <a:r>
                        <a:rPr lang="en-GB" sz="600" b="0" i="0" u="none" strike="noStrike">
                          <a:solidFill>
                            <a:schemeClr val="tx1"/>
                          </a:solidFill>
                          <a:effectLst/>
                          <a:latin typeface="+mn-lt"/>
                        </a:rPr>
                        <a:t>BARNET 6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497060384"/>
                  </a:ext>
                </a:extLst>
              </a:tr>
              <a:tr h="25402">
                <a:tc>
                  <a:txBody>
                    <a:bodyPr/>
                    <a:lstStyle/>
                    <a:p>
                      <a:pPr algn="ctr">
                        <a:lnSpc>
                          <a:spcPts val="600"/>
                        </a:lnSpc>
                      </a:pPr>
                      <a:r>
                        <a:rPr lang="en-GB" sz="600" dirty="0"/>
                        <a:t>21</a:t>
                      </a:r>
                    </a:p>
                  </a:txBody>
                  <a:tcPr marL="0" marR="0" marT="0" marB="0" anchor="ctr"/>
                </a:tc>
                <a:tc>
                  <a:txBody>
                    <a:bodyPr/>
                    <a:lstStyle/>
                    <a:p>
                      <a:pPr algn="l" fontAlgn="ctr"/>
                      <a:r>
                        <a:rPr lang="en-GB" sz="600" b="0" i="0" u="none" strike="noStrike">
                          <a:solidFill>
                            <a:schemeClr val="tx1"/>
                          </a:solidFill>
                          <a:effectLst/>
                          <a:latin typeface="+mn-lt"/>
                        </a:rPr>
                        <a:t>HARINGEY - N15/SOUTH EAST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255833952"/>
                  </a:ext>
                </a:extLst>
              </a:tr>
              <a:tr h="25402">
                <a:tc>
                  <a:txBody>
                    <a:bodyPr/>
                    <a:lstStyle/>
                    <a:p>
                      <a:pPr algn="ctr">
                        <a:lnSpc>
                          <a:spcPts val="600"/>
                        </a:lnSpc>
                      </a:pPr>
                      <a:r>
                        <a:rPr lang="en-GB" sz="600" dirty="0"/>
                        <a:t>22</a:t>
                      </a:r>
                    </a:p>
                  </a:txBody>
                  <a:tcPr marL="0" marR="0" marT="0" marB="0" anchor="ctr"/>
                </a:tc>
                <a:tc>
                  <a:txBody>
                    <a:bodyPr/>
                    <a:lstStyle/>
                    <a:p>
                      <a:pPr algn="l" fontAlgn="ctr"/>
                      <a:r>
                        <a:rPr lang="en-GB" sz="600" b="0" i="0" u="none" strike="noStrike">
                          <a:solidFill>
                            <a:schemeClr val="tx1"/>
                          </a:solidFill>
                          <a:effectLst/>
                          <a:latin typeface="+mn-lt"/>
                        </a:rPr>
                        <a:t>NORTH 1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1725340527"/>
                  </a:ext>
                </a:extLst>
              </a:tr>
              <a:tr h="25402">
                <a:tc>
                  <a:txBody>
                    <a:bodyPr/>
                    <a:lstStyle/>
                    <a:p>
                      <a:pPr algn="ctr">
                        <a:lnSpc>
                          <a:spcPts val="600"/>
                        </a:lnSpc>
                      </a:pPr>
                      <a:r>
                        <a:rPr lang="en-GB" sz="600" dirty="0"/>
                        <a:t>23</a:t>
                      </a:r>
                    </a:p>
                  </a:txBody>
                  <a:tcPr marL="0" marR="0" marT="0" marB="0" anchor="ctr"/>
                </a:tc>
                <a:tc>
                  <a:txBody>
                    <a:bodyPr/>
                    <a:lstStyle/>
                    <a:p>
                      <a:pPr algn="l" fontAlgn="ctr"/>
                      <a:r>
                        <a:rPr lang="en-GB" sz="600" b="0" i="0" u="none" strike="noStrike">
                          <a:solidFill>
                            <a:schemeClr val="tx1"/>
                          </a:solidFill>
                          <a:effectLst/>
                          <a:latin typeface="+mn-lt"/>
                        </a:rPr>
                        <a:t>KENTISH TOWN SOUTH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60866593"/>
                  </a:ext>
                </a:extLst>
              </a:tr>
              <a:tr h="25402">
                <a:tc>
                  <a:txBody>
                    <a:bodyPr/>
                    <a:lstStyle/>
                    <a:p>
                      <a:pPr algn="ctr">
                        <a:lnSpc>
                          <a:spcPts val="600"/>
                        </a:lnSpc>
                      </a:pPr>
                      <a:r>
                        <a:rPr lang="en-GB" sz="600" dirty="0"/>
                        <a:t>24</a:t>
                      </a:r>
                    </a:p>
                  </a:txBody>
                  <a:tcPr marL="0" marR="0" marT="0" marB="0" anchor="ctr"/>
                </a:tc>
                <a:tc>
                  <a:txBody>
                    <a:bodyPr/>
                    <a:lstStyle/>
                    <a:p>
                      <a:pPr algn="l" fontAlgn="ctr"/>
                      <a:r>
                        <a:rPr lang="en-GB" sz="600" b="0" i="0" u="none" strike="noStrike">
                          <a:solidFill>
                            <a:schemeClr val="tx1"/>
                          </a:solidFill>
                          <a:effectLst/>
                          <a:latin typeface="+mn-lt"/>
                        </a:rPr>
                        <a:t>CENTRAL CAMDEN PCN</a:t>
                      </a:r>
                    </a:p>
                  </a:txBody>
                  <a:tcPr marL="0" marR="0" marT="0" marB="0" anchor="ctr"/>
                </a:tc>
                <a:extLst>
                  <a:ext uri="{0D108BD9-81ED-4DB2-BD59-A6C34878D82A}">
                    <a16:rowId xmlns:a16="http://schemas.microsoft.com/office/drawing/2014/main" val="3461567449"/>
                  </a:ext>
                </a:extLst>
              </a:tr>
              <a:tr h="25402">
                <a:tc>
                  <a:txBody>
                    <a:bodyPr/>
                    <a:lstStyle/>
                    <a:p>
                      <a:pPr algn="ctr">
                        <a:lnSpc>
                          <a:spcPts val="600"/>
                        </a:lnSpc>
                      </a:pPr>
                      <a:r>
                        <a:rPr lang="en-GB" sz="600" dirty="0"/>
                        <a:t>25</a:t>
                      </a:r>
                    </a:p>
                  </a:txBody>
                  <a:tcPr marL="0" marR="0" marT="0" marB="0" anchor="ctr"/>
                </a:tc>
                <a:tc>
                  <a:txBody>
                    <a:bodyPr/>
                    <a:lstStyle/>
                    <a:p>
                      <a:pPr algn="l" fontAlgn="ctr"/>
                      <a:r>
                        <a:rPr lang="en-GB" sz="600" b="0" i="0" u="none" strike="noStrike">
                          <a:solidFill>
                            <a:schemeClr val="tx1"/>
                          </a:solidFill>
                          <a:effectLst/>
                          <a:latin typeface="+mn-lt"/>
                        </a:rPr>
                        <a:t>KENTISH TOWN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825331287"/>
                  </a:ext>
                </a:extLst>
              </a:tr>
              <a:tr h="25402">
                <a:tc>
                  <a:txBody>
                    <a:bodyPr/>
                    <a:lstStyle/>
                    <a:p>
                      <a:pPr algn="ctr">
                        <a:lnSpc>
                          <a:spcPts val="600"/>
                        </a:lnSpc>
                      </a:pPr>
                      <a:r>
                        <a:rPr lang="en-GB" sz="600" dirty="0"/>
                        <a:t>26</a:t>
                      </a:r>
                    </a:p>
                  </a:txBody>
                  <a:tcPr marL="0" marR="0" marT="0" marB="0" anchor="ctr"/>
                </a:tc>
                <a:tc>
                  <a:txBody>
                    <a:bodyPr/>
                    <a:lstStyle/>
                    <a:p>
                      <a:pPr algn="l" fontAlgn="ctr"/>
                      <a:r>
                        <a:rPr lang="en-GB" sz="600" b="0" i="0" u="none" strike="noStrike">
                          <a:solidFill>
                            <a:schemeClr val="tx1"/>
                          </a:solidFill>
                          <a:effectLst/>
                          <a:latin typeface="+mn-lt"/>
                        </a:rPr>
                        <a:t>HARINGEY - NORTH CENTRAL PCN</a:t>
                      </a:r>
                    </a:p>
                  </a:txBody>
                  <a:tcPr marL="0" marR="0" marT="0" marB="0" anchor="ctr"/>
                </a:tc>
                <a:extLst>
                  <a:ext uri="{0D108BD9-81ED-4DB2-BD59-A6C34878D82A}">
                    <a16:rowId xmlns:a16="http://schemas.microsoft.com/office/drawing/2014/main" val="853036492"/>
                  </a:ext>
                </a:extLst>
              </a:tr>
              <a:tr h="25402">
                <a:tc>
                  <a:txBody>
                    <a:bodyPr/>
                    <a:lstStyle/>
                    <a:p>
                      <a:pPr algn="ctr">
                        <a:lnSpc>
                          <a:spcPts val="600"/>
                        </a:lnSpc>
                      </a:pPr>
                      <a:r>
                        <a:rPr lang="en-GB" sz="600" dirty="0"/>
                        <a:t>27</a:t>
                      </a:r>
                    </a:p>
                  </a:txBody>
                  <a:tcPr marL="0" marR="0" marT="0" marB="0" anchor="ctr"/>
                </a:tc>
                <a:tc>
                  <a:txBody>
                    <a:bodyPr/>
                    <a:lstStyle/>
                    <a:p>
                      <a:pPr algn="l" fontAlgn="ctr"/>
                      <a:r>
                        <a:rPr lang="en-GB" sz="600" b="0" i="0" u="none" strike="noStrike">
                          <a:solidFill>
                            <a:schemeClr val="tx1"/>
                          </a:solidFill>
                          <a:effectLst/>
                          <a:latin typeface="+mn-lt"/>
                        </a:rPr>
                        <a:t>HARINGEY - NORTH WEST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554900791"/>
                  </a:ext>
                </a:extLst>
              </a:tr>
              <a:tr h="25402">
                <a:tc>
                  <a:txBody>
                    <a:bodyPr/>
                    <a:lstStyle/>
                    <a:p>
                      <a:pPr algn="ctr">
                        <a:lnSpc>
                          <a:spcPts val="600"/>
                        </a:lnSpc>
                      </a:pPr>
                      <a:r>
                        <a:rPr lang="en-GB" sz="600" dirty="0"/>
                        <a:t>28</a:t>
                      </a:r>
                    </a:p>
                  </a:txBody>
                  <a:tcPr marL="0" marR="0" marT="0" marB="0" anchor="ctr"/>
                </a:tc>
                <a:tc>
                  <a:txBody>
                    <a:bodyPr/>
                    <a:lstStyle/>
                    <a:p>
                      <a:pPr algn="l" fontAlgn="ctr"/>
                      <a:r>
                        <a:rPr lang="en-GB" sz="600" b="0" i="0" u="none" strike="noStrike">
                          <a:solidFill>
                            <a:schemeClr val="tx1"/>
                          </a:solidFill>
                          <a:effectLst/>
                          <a:latin typeface="+mn-lt"/>
                        </a:rPr>
                        <a:t>ENFIELD CARE NETWORK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3174829465"/>
                  </a:ext>
                </a:extLst>
              </a:tr>
              <a:tr h="25402">
                <a:tc>
                  <a:txBody>
                    <a:bodyPr/>
                    <a:lstStyle/>
                    <a:p>
                      <a:pPr algn="ctr">
                        <a:lnSpc>
                          <a:spcPts val="600"/>
                        </a:lnSpc>
                      </a:pPr>
                      <a:r>
                        <a:rPr lang="en-GB" sz="600" dirty="0"/>
                        <a:t>29</a:t>
                      </a:r>
                    </a:p>
                  </a:txBody>
                  <a:tcPr marL="0" marR="0" marT="0" marB="0" anchor="ctr"/>
                </a:tc>
                <a:tc>
                  <a:txBody>
                    <a:bodyPr/>
                    <a:lstStyle/>
                    <a:p>
                      <a:pPr algn="l" fontAlgn="ctr"/>
                      <a:r>
                        <a:rPr lang="en-GB" sz="600" b="0" i="0" u="none" strike="noStrike">
                          <a:solidFill>
                            <a:schemeClr val="tx1"/>
                          </a:solidFill>
                          <a:effectLst/>
                          <a:latin typeface="+mn-lt"/>
                        </a:rPr>
                        <a:t>BARNET 5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487705858"/>
                  </a:ext>
                </a:extLst>
              </a:tr>
              <a:tr h="25402">
                <a:tc>
                  <a:txBody>
                    <a:bodyPr/>
                    <a:lstStyle/>
                    <a:p>
                      <a:pPr algn="ctr">
                        <a:lnSpc>
                          <a:spcPts val="600"/>
                        </a:lnSpc>
                      </a:pPr>
                      <a:r>
                        <a:rPr lang="en-GB" sz="600" dirty="0"/>
                        <a:t>30</a:t>
                      </a:r>
                    </a:p>
                  </a:txBody>
                  <a:tcPr marL="0" marR="0" marT="0" marB="0" anchor="ctr"/>
                </a:tc>
                <a:tc>
                  <a:txBody>
                    <a:bodyPr/>
                    <a:lstStyle/>
                    <a:p>
                      <a:pPr algn="l" fontAlgn="ctr"/>
                      <a:r>
                        <a:rPr lang="en-GB" sz="600" b="0" i="0" u="none" strike="noStrike">
                          <a:solidFill>
                            <a:schemeClr val="tx1"/>
                          </a:solidFill>
                          <a:effectLst/>
                          <a:latin typeface="+mn-lt"/>
                        </a:rPr>
                        <a:t>NORTH 2 ISLINGTON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734783479"/>
                  </a:ext>
                </a:extLst>
              </a:tr>
              <a:tr h="25402">
                <a:tc>
                  <a:txBody>
                    <a:bodyPr/>
                    <a:lstStyle/>
                    <a:p>
                      <a:pPr algn="ctr">
                        <a:lnSpc>
                          <a:spcPts val="600"/>
                        </a:lnSpc>
                      </a:pPr>
                      <a:r>
                        <a:rPr lang="en-GB" sz="600" dirty="0"/>
                        <a:t>31</a:t>
                      </a:r>
                    </a:p>
                  </a:txBody>
                  <a:tcPr marL="0" marR="0" marT="0" marB="0" anchor="ctr"/>
                </a:tc>
                <a:tc>
                  <a:txBody>
                    <a:bodyPr/>
                    <a:lstStyle/>
                    <a:p>
                      <a:pPr algn="l" fontAlgn="ctr"/>
                      <a:r>
                        <a:rPr lang="en-GB" sz="600" b="0" i="0" u="none" strike="noStrike">
                          <a:solidFill>
                            <a:schemeClr val="tx1"/>
                          </a:solidFill>
                          <a:effectLst/>
                          <a:latin typeface="+mn-lt"/>
                        </a:rPr>
                        <a:t>WEST AND CENTRAL PCN</a:t>
                      </a:r>
                      <a:endParaRPr lang="en-GB" sz="600" b="0" i="0" u="none" strike="noStrike" dirty="0">
                        <a:solidFill>
                          <a:schemeClr val="tx1"/>
                        </a:solidFill>
                        <a:effectLst/>
                        <a:latin typeface="+mn-lt"/>
                      </a:endParaRPr>
                    </a:p>
                  </a:txBody>
                  <a:tcPr marL="0" marR="0" marT="0" marB="0" anchor="ctr"/>
                </a:tc>
                <a:extLst>
                  <a:ext uri="{0D108BD9-81ED-4DB2-BD59-A6C34878D82A}">
                    <a16:rowId xmlns:a16="http://schemas.microsoft.com/office/drawing/2014/main" val="2287594102"/>
                  </a:ext>
                </a:extLst>
              </a:tr>
              <a:tr h="25402">
                <a:tc>
                  <a:txBody>
                    <a:bodyPr/>
                    <a:lstStyle/>
                    <a:p>
                      <a:pPr algn="ctr">
                        <a:lnSpc>
                          <a:spcPts val="600"/>
                        </a:lnSpc>
                      </a:pPr>
                      <a:r>
                        <a:rPr lang="en-GB" sz="600" dirty="0"/>
                        <a:t>32</a:t>
                      </a:r>
                    </a:p>
                  </a:txBody>
                  <a:tcPr marL="0" marR="0" marT="0" marB="0" anchor="ctr">
                    <a:lnB w="12700" cmpd="sng">
                      <a:solidFill>
                        <a:srgbClr val="FFFFFF"/>
                      </a:solidFill>
                      <a:prstDash val="solid"/>
                    </a:lnB>
                  </a:tcPr>
                </a:tc>
                <a:tc>
                  <a:txBody>
                    <a:bodyPr/>
                    <a:lstStyle/>
                    <a:p>
                      <a:pPr algn="l" fontAlgn="ctr"/>
                      <a:r>
                        <a:rPr lang="en-GB" sz="600" b="0" i="0" u="none" strike="noStrike" dirty="0">
                          <a:solidFill>
                            <a:schemeClr val="tx1"/>
                          </a:solidFill>
                          <a:effectLst/>
                          <a:latin typeface="+mn-lt"/>
                        </a:rPr>
                        <a:t>NORTH CAMDEN </a:t>
                      </a:r>
                      <a:r>
                        <a:rPr lang="en-GB" sz="600" b="0" i="0" u="none" strike="noStrike" dirty="0" err="1">
                          <a:solidFill>
                            <a:schemeClr val="tx1"/>
                          </a:solidFill>
                          <a:effectLst/>
                          <a:latin typeface="+mn-lt"/>
                        </a:rPr>
                        <a:t>PCN</a:t>
                      </a:r>
                      <a:endParaRPr lang="en-GB" sz="600" b="0" i="0" u="none" strike="noStrike" dirty="0">
                        <a:solidFill>
                          <a:schemeClr val="tx1"/>
                        </a:solidFill>
                        <a:effectLst/>
                        <a:latin typeface="+mn-lt"/>
                      </a:endParaRPr>
                    </a:p>
                  </a:txBody>
                  <a:tcPr marL="0" marR="0" marT="0" marB="0" anchor="ctr">
                    <a:lnB w="12700" cmpd="sng">
                      <a:solidFill>
                        <a:srgbClr val="FFFFFF"/>
                      </a:solidFill>
                      <a:prstDash val="solid"/>
                    </a:lnB>
                  </a:tcPr>
                </a:tc>
                <a:extLst>
                  <a:ext uri="{0D108BD9-81ED-4DB2-BD59-A6C34878D82A}">
                    <a16:rowId xmlns:a16="http://schemas.microsoft.com/office/drawing/2014/main" val="2079463822"/>
                  </a:ext>
                </a:extLst>
              </a:tr>
            </a:tbl>
          </a:graphicData>
        </a:graphic>
      </p:graphicFrame>
      <p:graphicFrame>
        <p:nvGraphicFramePr>
          <p:cNvPr id="22" name="D_4e0eb0d4c42daeb6" hidden="1">
            <a:extLst>
              <a:ext uri="{FF2B5EF4-FFF2-40B4-BE49-F238E27FC236}">
                <a16:creationId xmlns:a16="http://schemas.microsoft.com/office/drawing/2014/main" id="{5C42AF0D-5E6C-44FF-B496-C9E53D3824B1}"/>
              </a:ext>
            </a:extLst>
          </p:cNvPr>
          <p:cNvGraphicFramePr/>
          <p:nvPr/>
        </p:nvGraphicFramePr>
        <p:xfrm>
          <a:off x="12418142" y="168956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header">
            <a:extLst>
              <a:ext uri="{FF2B5EF4-FFF2-40B4-BE49-F238E27FC236}">
                <a16:creationId xmlns:a16="http://schemas.microsoft.com/office/drawing/2014/main" id="{8510AAD2-CECF-4E60-8869-1B42C9882D22}"/>
              </a:ext>
            </a:extLst>
          </p:cNvPr>
          <p:cNvGraphicFramePr>
            <a:graphicFrameLocks noGrp="1"/>
          </p:cNvGraphicFramePr>
          <p:nvPr/>
        </p:nvGraphicFramePr>
        <p:xfrm>
          <a:off x="545472" y="1893888"/>
          <a:ext cx="8021011" cy="335280"/>
        </p:xfrm>
        <a:graphic>
          <a:graphicData uri="http://schemas.openxmlformats.org/drawingml/2006/table">
            <a:tbl>
              <a:tblPr firstRow="1" bandRow="1">
                <a:tableStyleId>{5C22544A-7EE6-4342-B048-85BDC9FD1C3A}</a:tableStyleId>
              </a:tblPr>
              <a:tblGrid>
                <a:gridCol w="8021011">
                  <a:extLst>
                    <a:ext uri="{9D8B030D-6E8A-4147-A177-3AD203B41FA5}">
                      <a16:colId xmlns:a16="http://schemas.microsoft.com/office/drawing/2014/main" val="20000"/>
                    </a:ext>
                  </a:extLst>
                </a:gridCol>
              </a:tblGrid>
              <a:tr h="282378">
                <a:tc>
                  <a:txBody>
                    <a:bodyPr/>
                    <a:lstStyle/>
                    <a:p>
                      <a:pPr marL="0" indent="0">
                        <a:buNone/>
                      </a:pPr>
                      <a:r>
                        <a:rPr lang="en-GB" sz="1600" b="1" dirty="0">
                          <a:solidFill>
                            <a:schemeClr val="tx1"/>
                          </a:solidFill>
                        </a:rPr>
                        <a:t>Percentage of patients saying it is ‘easy’ to use their GP practice’s website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Ipsos Ribbon Rules" hidden="1">
            <a:extLst>
              <a:ext uri="{FF2B5EF4-FFF2-40B4-BE49-F238E27FC236}">
                <a16:creationId xmlns:a16="http://schemas.microsoft.com/office/drawing/2014/main" id="{65A4BECE-2009-4EC2-A7E4-623057B6D101}"/>
              </a:ext>
            </a:extLst>
          </p:cNvPr>
          <p:cNvGraphicFramePr/>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D_8b5a6d6b9e2daeb6_CalcTable">
            <a:extLst>
              <a:ext uri="{FF2B5EF4-FFF2-40B4-BE49-F238E27FC236}">
                <a16:creationId xmlns:a16="http://schemas.microsoft.com/office/drawing/2014/main" id="{4CAB91A9-DF60-4CC7-A8EE-2C62E959DDF7}"/>
              </a:ext>
            </a:extLst>
          </p:cNvPr>
          <p:cNvGraphicFramePr>
            <a:graphicFrameLocks noGrp="1"/>
          </p:cNvGraphicFramePr>
          <p:nvPr/>
        </p:nvGraphicFramePr>
        <p:xfrm>
          <a:off x="622466" y="5713838"/>
          <a:ext cx="8412645" cy="198120"/>
        </p:xfrm>
        <a:graphic>
          <a:graphicData uri="http://schemas.openxmlformats.org/drawingml/2006/table">
            <a:tbl>
              <a:tblPr firstRow="1" bandRow="1">
                <a:tableStyleId>{5C22544A-7EE6-4342-B048-85BDC9FD1C3A}</a:tableStyleId>
              </a:tblPr>
              <a:tblGrid>
                <a:gridCol w="8412645">
                  <a:extLst>
                    <a:ext uri="{9D8B030D-6E8A-4147-A177-3AD203B41FA5}">
                      <a16:colId xmlns:a16="http://schemas.microsoft.com/office/drawing/2014/main" val="20000"/>
                    </a:ext>
                  </a:extLst>
                </a:gridCol>
              </a:tblGrid>
              <a:tr h="186327">
                <a:tc>
                  <a:txBody>
                    <a:bodyPr/>
                    <a:lstStyle/>
                    <a:p>
                      <a:pPr marL="0" indent="0">
                        <a:buNone/>
                      </a:pPr>
                      <a:r>
                        <a:rPr lang="en-GB" sz="700" b="0" dirty="0">
                          <a:solidFill>
                            <a:schemeClr val="tx1"/>
                          </a:solidFill>
                        </a:rPr>
                        <a:t>Base: Asked of all patients. Patients who selected ‘Haven’t tried’ have been excluded: National (381,986); ICS 2022 (11,516); </a:t>
                      </a:r>
                      <a:r>
                        <a:rPr lang="en-GB" sz="700" b="0" dirty="0" err="1">
                          <a:solidFill>
                            <a:schemeClr val="tx1"/>
                          </a:solidFill>
                        </a:rPr>
                        <a:t>PCN</a:t>
                      </a:r>
                      <a:r>
                        <a:rPr lang="en-GB" sz="700" b="0" dirty="0">
                          <a:solidFill>
                            <a:schemeClr val="tx1"/>
                          </a:solidFill>
                        </a:rPr>
                        <a:t> bases range from 137 to 994</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8b5a6d6b9e2daeb6" hidden="1">
            <a:extLst>
              <a:ext uri="{FF2B5EF4-FFF2-40B4-BE49-F238E27FC236}">
                <a16:creationId xmlns:a16="http://schemas.microsoft.com/office/drawing/2014/main" id="{A0DC3292-54F5-4222-BFA2-5D8272F1B83E}"/>
              </a:ext>
            </a:extLst>
          </p:cNvPr>
          <p:cNvGraphicFramePr/>
          <p:nvPr/>
        </p:nvGraphicFramePr>
        <p:xfrm>
          <a:off x="-2215299" y="5614716"/>
          <a:ext cx="2032000" cy="508000"/>
        </p:xfrm>
        <a:graphic>
          <a:graphicData uri="http://schemas.openxmlformats.org/drawingml/2006/chart">
            <c:chart xmlns:c="http://schemas.openxmlformats.org/drawingml/2006/chart" xmlns:r="http://schemas.openxmlformats.org/officeDocument/2006/relationships" r:id="rId8"/>
          </a:graphicData>
        </a:graphic>
      </p:graphicFrame>
      <p:sp>
        <p:nvSpPr>
          <p:cNvPr id="20" name="Rectangle 19">
            <a:extLst>
              <a:ext uri="{FF2B5EF4-FFF2-40B4-BE49-F238E27FC236}">
                <a16:creationId xmlns:a16="http://schemas.microsoft.com/office/drawing/2014/main" id="{60C28C04-364A-42B8-BAD4-F371D2474E09}"/>
              </a:ext>
            </a:extLst>
          </p:cNvPr>
          <p:cNvSpPr/>
          <p:nvPr/>
        </p:nvSpPr>
        <p:spPr>
          <a:xfrm>
            <a:off x="625576" y="6236926"/>
            <a:ext cx="9190648" cy="215444"/>
          </a:xfrm>
          <a:prstGeom prst="rect">
            <a:avLst/>
          </a:prstGeom>
        </p:spPr>
        <p:txBody>
          <a:bodyPr wrap="square">
            <a:spAutoFit/>
          </a:bodyPr>
          <a:lstStyle/>
          <a:p>
            <a:pPr algn="l" eaLnBrk="1" hangingPunct="1">
              <a:spcBef>
                <a:spcPts val="600"/>
              </a:spcBef>
            </a:pPr>
            <a:r>
              <a:rPr lang="en-GB" sz="800" kern="0" dirty="0"/>
              <a:t>%Easy = %Very easy + %Fairly easy  </a:t>
            </a:r>
          </a:p>
        </p:txBody>
      </p:sp>
      <p:sp>
        <p:nvSpPr>
          <p:cNvPr id="24" name="Title 4">
            <a:extLst>
              <a:ext uri="{FF2B5EF4-FFF2-40B4-BE49-F238E27FC236}">
                <a16:creationId xmlns:a16="http://schemas.microsoft.com/office/drawing/2014/main" id="{06C7D327-5D66-44EF-B1AC-B52582667DA5}"/>
              </a:ext>
            </a:extLst>
          </p:cNvPr>
          <p:cNvSpPr>
            <a:spLocks noGrp="1"/>
          </p:cNvSpPr>
          <p:nvPr>
            <p:ph type="title"/>
          </p:nvPr>
        </p:nvSpPr>
        <p:spPr>
          <a:xfrm>
            <a:off x="418834" y="96017"/>
            <a:ext cx="10410505" cy="919680"/>
          </a:xfrm>
        </p:spPr>
        <p:txBody>
          <a:bodyPr/>
          <a:lstStyle/>
          <a:p>
            <a:r>
              <a:rPr lang="en-GB" sz="3600" dirty="0"/>
              <a:t>Ease of use of practice website:</a:t>
            </a:r>
            <a:br>
              <a:rPr lang="en-GB" sz="3600" dirty="0"/>
            </a:br>
            <a:r>
              <a:rPr lang="en-GB" sz="3200" dirty="0"/>
              <a:t>how the PCNs within the ICS compare</a:t>
            </a:r>
            <a:endParaRPr lang="en-GB" sz="3200" dirty="0">
              <a:highlight>
                <a:srgbClr val="F1BE48"/>
              </a:highlight>
            </a:endParaRPr>
          </a:p>
        </p:txBody>
      </p:sp>
    </p:spTree>
    <p:extLst>
      <p:ext uri="{BB962C8B-B14F-4D97-AF65-F5344CB8AC3E}">
        <p14:creationId xmlns:p14="http://schemas.microsoft.com/office/powerpoint/2010/main" val="2349725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window&#10;&#10;Description automatically generated">
            <a:extLst>
              <a:ext uri="{FF2B5EF4-FFF2-40B4-BE49-F238E27FC236}">
                <a16:creationId xmlns:a16="http://schemas.microsoft.com/office/drawing/2014/main" id="{03D6D231-31A4-41D0-BDCE-9B70D8D435BC}"/>
              </a:ext>
            </a:extLst>
          </p:cNvPr>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70000" contrast="51000"/>
                    </a14:imgEffect>
                  </a14:imgLayer>
                </a14:imgProps>
              </a:ext>
              <a:ext uri="{28A0092B-C50C-407E-A947-70E740481C1C}">
                <a14:useLocalDpi xmlns:a14="http://schemas.microsoft.com/office/drawing/2010/main"/>
              </a:ext>
            </a:extLst>
          </a:blip>
          <a:srcRect/>
          <a:stretch/>
        </p:blipFill>
        <p:spPr>
          <a:xfrm>
            <a:off x="-1" y="0"/>
            <a:ext cx="12192001" cy="6883888"/>
          </a:xfrm>
          <a:prstGeom prst="rect">
            <a:avLst/>
          </a:prstGeom>
        </p:spPr>
      </p:pic>
      <p:pic>
        <p:nvPicPr>
          <p:cNvPr id="8" name="Picture 7" descr="A picture containing person, window&#10;&#10;Description automatically generated">
            <a:extLst>
              <a:ext uri="{FF2B5EF4-FFF2-40B4-BE49-F238E27FC236}">
                <a16:creationId xmlns:a16="http://schemas.microsoft.com/office/drawing/2014/main" id="{A0A7621F-C21A-42A8-9878-1103FB91346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244785" y="-6404"/>
            <a:ext cx="8955551" cy="6890291"/>
          </a:xfrm>
          <a:custGeom>
            <a:avLst/>
            <a:gdLst>
              <a:gd name="connsiteX0" fmla="*/ 2373921 w 8955551"/>
              <a:gd name="connsiteY0" fmla="*/ 6878121 h 6890291"/>
              <a:gd name="connsiteX1" fmla="*/ 2530259 w 8955551"/>
              <a:gd name="connsiteY1" fmla="*/ 6879653 h 6890291"/>
              <a:gd name="connsiteX2" fmla="*/ 2362679 w 8955551"/>
              <a:gd name="connsiteY2" fmla="*/ 6889856 h 6890291"/>
              <a:gd name="connsiteX3" fmla="*/ 2367337 w 8955551"/>
              <a:gd name="connsiteY3" fmla="*/ 6884787 h 6890291"/>
              <a:gd name="connsiteX4" fmla="*/ 2387938 w 8955551"/>
              <a:gd name="connsiteY4" fmla="*/ 6864029 h 6890291"/>
              <a:gd name="connsiteX5" fmla="*/ 2381346 w 8955551"/>
              <a:gd name="connsiteY5" fmla="*/ 6870605 h 6890291"/>
              <a:gd name="connsiteX6" fmla="*/ 2373921 w 8955551"/>
              <a:gd name="connsiteY6" fmla="*/ 6878121 h 6890291"/>
              <a:gd name="connsiteX7" fmla="*/ 1722200 w 8955551"/>
              <a:gd name="connsiteY7" fmla="*/ 6871738 h 6890291"/>
              <a:gd name="connsiteX8" fmla="*/ 1729416 w 8955551"/>
              <a:gd name="connsiteY8" fmla="*/ 6864583 h 6890291"/>
              <a:gd name="connsiteX9" fmla="*/ 8947214 w 8955551"/>
              <a:gd name="connsiteY9" fmla="*/ 443134 h 6890291"/>
              <a:gd name="connsiteX10" fmla="*/ 8954835 w 8955551"/>
              <a:gd name="connsiteY10" fmla="*/ 2082948 h 6890291"/>
              <a:gd name="connsiteX11" fmla="*/ 4113762 w 8955551"/>
              <a:gd name="connsiteY11" fmla="*/ 6862577 h 6890291"/>
              <a:gd name="connsiteX12" fmla="*/ 2387938 w 8955551"/>
              <a:gd name="connsiteY12" fmla="*/ 6864029 h 6890291"/>
              <a:gd name="connsiteX13" fmla="*/ 2404404 w 8955551"/>
              <a:gd name="connsiteY13" fmla="*/ 6847606 h 6890291"/>
              <a:gd name="connsiteX14" fmla="*/ 8947214 w 8955551"/>
              <a:gd name="connsiteY14" fmla="*/ 443134 h 6890291"/>
              <a:gd name="connsiteX15" fmla="*/ 7003211 w 8955551"/>
              <a:gd name="connsiteY15" fmla="*/ 0 h 6890291"/>
              <a:gd name="connsiteX16" fmla="*/ 8703652 w 8955551"/>
              <a:gd name="connsiteY16" fmla="*/ 6403 h 6890291"/>
              <a:gd name="connsiteX17" fmla="*/ 1735509 w 8955551"/>
              <a:gd name="connsiteY17" fmla="*/ 6858542 h 6890291"/>
              <a:gd name="connsiteX18" fmla="*/ 1729416 w 8955551"/>
              <a:gd name="connsiteY18" fmla="*/ 6864583 h 6890291"/>
              <a:gd name="connsiteX19" fmla="*/ 0 w 8955551"/>
              <a:gd name="connsiteY19" fmla="*/ 6866038 h 689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955551" h="6890291">
                <a:moveTo>
                  <a:pt x="2373921" y="6878121"/>
                </a:moveTo>
                <a:lnTo>
                  <a:pt x="2530259" y="6879653"/>
                </a:lnTo>
                <a:cubicBezTo>
                  <a:pt x="2682327" y="6877806"/>
                  <a:pt x="2365841" y="6893023"/>
                  <a:pt x="2362679" y="6889856"/>
                </a:cubicBezTo>
                <a:cubicBezTo>
                  <a:pt x="2362640" y="6889718"/>
                  <a:pt x="2364209" y="6888012"/>
                  <a:pt x="2367337" y="6884787"/>
                </a:cubicBezTo>
                <a:close/>
                <a:moveTo>
                  <a:pt x="2387938" y="6864029"/>
                </a:moveTo>
                <a:lnTo>
                  <a:pt x="2381346" y="6870605"/>
                </a:lnTo>
                <a:lnTo>
                  <a:pt x="2373921" y="6878121"/>
                </a:lnTo>
                <a:lnTo>
                  <a:pt x="1722200" y="6871738"/>
                </a:lnTo>
                <a:lnTo>
                  <a:pt x="1729416" y="6864583"/>
                </a:lnTo>
                <a:close/>
                <a:moveTo>
                  <a:pt x="8947214" y="443134"/>
                </a:moveTo>
                <a:cubicBezTo>
                  <a:pt x="8942981" y="1198865"/>
                  <a:pt x="8959068" y="1327217"/>
                  <a:pt x="8954835" y="2082948"/>
                </a:cubicBezTo>
                <a:lnTo>
                  <a:pt x="4113762" y="6862577"/>
                </a:lnTo>
                <a:lnTo>
                  <a:pt x="2387938" y="6864029"/>
                </a:lnTo>
                <a:lnTo>
                  <a:pt x="2404404" y="6847606"/>
                </a:lnTo>
                <a:cubicBezTo>
                  <a:pt x="2963213" y="6292295"/>
                  <a:pt x="8947214" y="450678"/>
                  <a:pt x="8947214" y="443134"/>
                </a:cubicBezTo>
                <a:close/>
                <a:moveTo>
                  <a:pt x="7003211" y="0"/>
                </a:moveTo>
                <a:lnTo>
                  <a:pt x="8703652" y="6403"/>
                </a:lnTo>
                <a:cubicBezTo>
                  <a:pt x="6410624" y="2224561"/>
                  <a:pt x="2008408" y="6587994"/>
                  <a:pt x="1735509" y="6858542"/>
                </a:cubicBezTo>
                <a:lnTo>
                  <a:pt x="1729416" y="6864583"/>
                </a:lnTo>
                <a:lnTo>
                  <a:pt x="0" y="6866038"/>
                </a:lnTo>
                <a:close/>
              </a:path>
            </a:pathLst>
          </a:custGeom>
        </p:spPr>
      </p:pic>
      <p:sp>
        <p:nvSpPr>
          <p:cNvPr id="11" name="Title 10">
            <a:extLst>
              <a:ext uri="{FF2B5EF4-FFF2-40B4-BE49-F238E27FC236}">
                <a16:creationId xmlns:a16="http://schemas.microsoft.com/office/drawing/2014/main" id="{12602625-4DFC-450F-A1D7-107CE6F6F513}"/>
              </a:ext>
            </a:extLst>
          </p:cNvPr>
          <p:cNvSpPr>
            <a:spLocks noGrp="1"/>
          </p:cNvSpPr>
          <p:nvPr>
            <p:ph type="title"/>
          </p:nvPr>
        </p:nvSpPr>
        <p:spPr>
          <a:xfrm>
            <a:off x="450000" y="397170"/>
            <a:ext cx="6369900" cy="1661993"/>
          </a:xfrm>
        </p:spPr>
        <p:txBody>
          <a:bodyPr/>
          <a:lstStyle/>
          <a:p>
            <a:r>
              <a:rPr lang="en-GB" dirty="0"/>
              <a:t>Making an appointment</a:t>
            </a:r>
          </a:p>
        </p:txBody>
      </p:sp>
      <p:pic>
        <p:nvPicPr>
          <p:cNvPr id="10" name="Ipsos logo">
            <a:extLst>
              <a:ext uri="{FF2B5EF4-FFF2-40B4-BE49-F238E27FC236}">
                <a16:creationId xmlns:a16="http://schemas.microsoft.com/office/drawing/2014/main" id="{5416850B-DE61-4990-8BB3-F4C41C2531C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12" name="Espace réservé du pied de page 4">
            <a:extLst>
              <a:ext uri="{FF2B5EF4-FFF2-40B4-BE49-F238E27FC236}">
                <a16:creationId xmlns:a16="http://schemas.microsoft.com/office/drawing/2014/main" id="{397EB88A-9E6A-DDEC-A362-51201EF86E88}"/>
              </a:ext>
            </a:extLst>
          </p:cNvPr>
          <p:cNvSpPr txBox="1">
            <a:spLocks/>
          </p:cNvSpPr>
          <p:nvPr/>
        </p:nvSpPr>
        <p:spPr>
          <a:xfrm>
            <a:off x="483375" y="6400314"/>
            <a:ext cx="2770677"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2022 ICS Slidepacks | Version 1 | Public</a:t>
            </a:r>
          </a:p>
        </p:txBody>
      </p:sp>
    </p:spTree>
    <p:extLst>
      <p:ext uri="{BB962C8B-B14F-4D97-AF65-F5344CB8AC3E}">
        <p14:creationId xmlns:p14="http://schemas.microsoft.com/office/powerpoint/2010/main" val="2829630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TotalTime>
  <Words>2704</Words>
  <Application>Microsoft Office PowerPoint</Application>
  <PresentationFormat>Widescreen</PresentationFormat>
  <Paragraphs>678</Paragraphs>
  <Slides>17</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6" baseType="lpstr">
      <vt:lpstr>Arial</vt:lpstr>
      <vt:lpstr>Arial Black</vt:lpstr>
      <vt:lpstr>Calibri</vt:lpstr>
      <vt:lpstr>Calibri Light</vt:lpstr>
      <vt:lpstr>HelveticaNeueLT Std Lt Cn</vt:lpstr>
      <vt:lpstr>Segoe UI</vt:lpstr>
      <vt:lpstr>Office Theme</vt:lpstr>
      <vt:lpstr>IPSOS - Classical Template - 16x9</vt:lpstr>
      <vt:lpstr>Diapositive think-cell</vt:lpstr>
      <vt:lpstr>PowerPoint Presentation</vt:lpstr>
      <vt:lpstr>Overall experience of GP practice</vt:lpstr>
      <vt:lpstr>Overall experience: how the PCNs within the ICS compare</vt:lpstr>
      <vt:lpstr>Local GP Services</vt:lpstr>
      <vt:lpstr>Ease of getting through to GP practice on the phone</vt:lpstr>
      <vt:lpstr>Ease of getting through to GP practice on the  phone: how the PCNs within the ICS compare</vt:lpstr>
      <vt:lpstr>Access to online services</vt:lpstr>
      <vt:lpstr>Ease of use of practice website: how the PCNs within the ICS compare</vt:lpstr>
      <vt:lpstr>Making an appointment</vt:lpstr>
      <vt:lpstr>Choice of appointment: how the PCNs within the ICSs compare</vt:lpstr>
      <vt:lpstr>Satisfaction with appointment offered: how the PCNs within the ICS compare</vt:lpstr>
      <vt:lpstr>Overall experience of making an appointment: how the PCNs within the ICS compare</vt:lpstr>
      <vt:lpstr>Satisfaction with general practice appointment times</vt:lpstr>
      <vt:lpstr>Satisfaction with appointment times: how the PCNs within the ICS compare</vt:lpstr>
      <vt:lpstr>Services when GP practice is closed</vt:lpstr>
      <vt:lpstr>Time taken to receive care or advice when GP practice is closed</vt:lpstr>
      <vt:lpstr>Overall experience of services when GP practice is closed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Murat</dc:creator>
  <cp:lastModifiedBy>Tanya Murat</cp:lastModifiedBy>
  <cp:revision>1</cp:revision>
  <dcterms:created xsi:type="dcterms:W3CDTF">2022-12-12T11:30:13Z</dcterms:created>
  <dcterms:modified xsi:type="dcterms:W3CDTF">2022-12-12T11:47:35Z</dcterms:modified>
</cp:coreProperties>
</file>