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5"/>
  </p:notesMasterIdLst>
  <p:sldIdLst>
    <p:sldId id="259" r:id="rId5"/>
    <p:sldId id="279" r:id="rId6"/>
    <p:sldId id="270" r:id="rId7"/>
    <p:sldId id="264" r:id="rId8"/>
    <p:sldId id="297" r:id="rId9"/>
    <p:sldId id="288" r:id="rId10"/>
    <p:sldId id="282" r:id="rId11"/>
    <p:sldId id="289" r:id="rId12"/>
    <p:sldId id="268" r:id="rId13"/>
    <p:sldId id="290" r:id="rId14"/>
    <p:sldId id="276" r:id="rId15"/>
    <p:sldId id="278" r:id="rId16"/>
    <p:sldId id="277" r:id="rId17"/>
    <p:sldId id="281" r:id="rId18"/>
    <p:sldId id="292" r:id="rId19"/>
    <p:sldId id="296" r:id="rId20"/>
    <p:sldId id="284" r:id="rId21"/>
    <p:sldId id="294" r:id="rId22"/>
    <p:sldId id="295"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p:cViewPr varScale="1">
        <p:scale>
          <a:sx n="83" d="100"/>
          <a:sy n="83" d="100"/>
        </p:scale>
        <p:origin x="145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Murat" userId="ef4029b2-a289-40cd-aaa2-c256938c6522" providerId="ADAL" clId="{BDA73CED-9E59-415F-9289-E2A89E7EFC1A}"/>
    <pc:docChg chg="custSel delSld modSld">
      <pc:chgData name="Tanya Murat" userId="ef4029b2-a289-40cd-aaa2-c256938c6522" providerId="ADAL" clId="{BDA73CED-9E59-415F-9289-E2A89E7EFC1A}" dt="2022-06-20T14:04:14.003" v="128" actId="20577"/>
      <pc:docMkLst>
        <pc:docMk/>
      </pc:docMkLst>
      <pc:sldChg chg="modSp mod">
        <pc:chgData name="Tanya Murat" userId="ef4029b2-a289-40cd-aaa2-c256938c6522" providerId="ADAL" clId="{BDA73CED-9E59-415F-9289-E2A89E7EFC1A}" dt="2022-06-20T14:04:14.003" v="128" actId="20577"/>
        <pc:sldMkLst>
          <pc:docMk/>
          <pc:sldMk cId="0" sldId="259"/>
        </pc:sldMkLst>
        <pc:spChg chg="mod">
          <ac:chgData name="Tanya Murat" userId="ef4029b2-a289-40cd-aaa2-c256938c6522" providerId="ADAL" clId="{BDA73CED-9E59-415F-9289-E2A89E7EFC1A}" dt="2022-06-20T14:04:06.413" v="127" actId="20577"/>
          <ac:spMkLst>
            <pc:docMk/>
            <pc:sldMk cId="0" sldId="259"/>
            <ac:spMk id="3" creationId="{00000000-0000-0000-0000-000000000000}"/>
          </ac:spMkLst>
        </pc:spChg>
        <pc:spChg chg="mod">
          <ac:chgData name="Tanya Murat" userId="ef4029b2-a289-40cd-aaa2-c256938c6522" providerId="ADAL" clId="{BDA73CED-9E59-415F-9289-E2A89E7EFC1A}" dt="2022-06-20T14:04:14.003" v="128" actId="20577"/>
          <ac:spMkLst>
            <pc:docMk/>
            <pc:sldMk cId="0" sldId="259"/>
            <ac:spMk id="4" creationId="{00000000-0000-0000-0000-000000000000}"/>
          </ac:spMkLst>
        </pc:spChg>
      </pc:sldChg>
      <pc:sldChg chg="modSp mod">
        <pc:chgData name="Tanya Murat" userId="ef4029b2-a289-40cd-aaa2-c256938c6522" providerId="ADAL" clId="{BDA73CED-9E59-415F-9289-E2A89E7EFC1A}" dt="2022-06-20T13:51:32.898" v="83" actId="20577"/>
        <pc:sldMkLst>
          <pc:docMk/>
          <pc:sldMk cId="0" sldId="264"/>
        </pc:sldMkLst>
        <pc:spChg chg="mod">
          <ac:chgData name="Tanya Murat" userId="ef4029b2-a289-40cd-aaa2-c256938c6522" providerId="ADAL" clId="{BDA73CED-9E59-415F-9289-E2A89E7EFC1A}" dt="2022-06-20T13:51:32.898" v="83" actId="20577"/>
          <ac:spMkLst>
            <pc:docMk/>
            <pc:sldMk cId="0" sldId="264"/>
            <ac:spMk id="3" creationId="{00000000-0000-0000-0000-000000000000}"/>
          </ac:spMkLst>
        </pc:spChg>
      </pc:sldChg>
      <pc:sldChg chg="modSp mod">
        <pc:chgData name="Tanya Murat" userId="ef4029b2-a289-40cd-aaa2-c256938c6522" providerId="ADAL" clId="{BDA73CED-9E59-415F-9289-E2A89E7EFC1A}" dt="2022-06-20T13:51:06.978" v="80" actId="255"/>
        <pc:sldMkLst>
          <pc:docMk/>
          <pc:sldMk cId="2796665866" sldId="270"/>
        </pc:sldMkLst>
        <pc:spChg chg="mod">
          <ac:chgData name="Tanya Murat" userId="ef4029b2-a289-40cd-aaa2-c256938c6522" providerId="ADAL" clId="{BDA73CED-9E59-415F-9289-E2A89E7EFC1A}" dt="2022-06-20T13:51:06.978" v="80" actId="255"/>
          <ac:spMkLst>
            <pc:docMk/>
            <pc:sldMk cId="2796665866" sldId="270"/>
            <ac:spMk id="5" creationId="{00000000-0000-0000-0000-000000000000}"/>
          </ac:spMkLst>
        </pc:spChg>
        <pc:spChg chg="mod">
          <ac:chgData name="Tanya Murat" userId="ef4029b2-a289-40cd-aaa2-c256938c6522" providerId="ADAL" clId="{BDA73CED-9E59-415F-9289-E2A89E7EFC1A}" dt="2022-06-20T13:49:10.122" v="10" actId="20577"/>
          <ac:spMkLst>
            <pc:docMk/>
            <pc:sldMk cId="2796665866" sldId="270"/>
            <ac:spMk id="7" creationId="{00000000-0000-0000-0000-000000000000}"/>
          </ac:spMkLst>
        </pc:spChg>
      </pc:sldChg>
      <pc:sldChg chg="modSp mod">
        <pc:chgData name="Tanya Murat" userId="ef4029b2-a289-40cd-aaa2-c256938c6522" providerId="ADAL" clId="{BDA73CED-9E59-415F-9289-E2A89E7EFC1A}" dt="2022-06-20T13:56:24.319" v="91" actId="20577"/>
        <pc:sldMkLst>
          <pc:docMk/>
          <pc:sldMk cId="2876841654" sldId="278"/>
        </pc:sldMkLst>
        <pc:spChg chg="mod">
          <ac:chgData name="Tanya Murat" userId="ef4029b2-a289-40cd-aaa2-c256938c6522" providerId="ADAL" clId="{BDA73CED-9E59-415F-9289-E2A89E7EFC1A}" dt="2022-06-20T13:56:24.319" v="91" actId="20577"/>
          <ac:spMkLst>
            <pc:docMk/>
            <pc:sldMk cId="2876841654" sldId="278"/>
            <ac:spMk id="5" creationId="{00000000-0000-0000-0000-000000000000}"/>
          </ac:spMkLst>
        </pc:spChg>
      </pc:sldChg>
      <pc:sldChg chg="modSp mod">
        <pc:chgData name="Tanya Murat" userId="ef4029b2-a289-40cd-aaa2-c256938c6522" providerId="ADAL" clId="{BDA73CED-9E59-415F-9289-E2A89E7EFC1A}" dt="2022-06-20T14:00:41.626" v="115" actId="255"/>
        <pc:sldMkLst>
          <pc:docMk/>
          <pc:sldMk cId="1221543882" sldId="279"/>
        </pc:sldMkLst>
        <pc:spChg chg="mod">
          <ac:chgData name="Tanya Murat" userId="ef4029b2-a289-40cd-aaa2-c256938c6522" providerId="ADAL" clId="{BDA73CED-9E59-415F-9289-E2A89E7EFC1A}" dt="2022-06-20T14:00:41.626" v="115" actId="255"/>
          <ac:spMkLst>
            <pc:docMk/>
            <pc:sldMk cId="1221543882" sldId="279"/>
            <ac:spMk id="5" creationId="{00000000-0000-0000-0000-000000000000}"/>
          </ac:spMkLst>
        </pc:spChg>
      </pc:sldChg>
      <pc:sldChg chg="modSp mod">
        <pc:chgData name="Tanya Murat" userId="ef4029b2-a289-40cd-aaa2-c256938c6522" providerId="ADAL" clId="{BDA73CED-9E59-415F-9289-E2A89E7EFC1A}" dt="2022-06-20T14:01:37.728" v="119" actId="14100"/>
        <pc:sldMkLst>
          <pc:docMk/>
          <pc:sldMk cId="881217449" sldId="282"/>
        </pc:sldMkLst>
        <pc:spChg chg="mod">
          <ac:chgData name="Tanya Murat" userId="ef4029b2-a289-40cd-aaa2-c256938c6522" providerId="ADAL" clId="{BDA73CED-9E59-415F-9289-E2A89E7EFC1A}" dt="2022-06-20T14:01:37.728" v="119" actId="14100"/>
          <ac:spMkLst>
            <pc:docMk/>
            <pc:sldMk cId="881217449" sldId="282"/>
            <ac:spMk id="5" creationId="{00000000-0000-0000-0000-000000000000}"/>
          </ac:spMkLst>
        </pc:spChg>
      </pc:sldChg>
      <pc:sldChg chg="modSp mod">
        <pc:chgData name="Tanya Murat" userId="ef4029b2-a289-40cd-aaa2-c256938c6522" providerId="ADAL" clId="{BDA73CED-9E59-415F-9289-E2A89E7EFC1A}" dt="2022-06-20T14:03:21.410" v="126" actId="255"/>
        <pc:sldMkLst>
          <pc:docMk/>
          <pc:sldMk cId="3780832983" sldId="284"/>
        </pc:sldMkLst>
        <pc:spChg chg="mod">
          <ac:chgData name="Tanya Murat" userId="ef4029b2-a289-40cd-aaa2-c256938c6522" providerId="ADAL" clId="{BDA73CED-9E59-415F-9289-E2A89E7EFC1A}" dt="2022-06-20T14:03:21.410" v="126" actId="255"/>
          <ac:spMkLst>
            <pc:docMk/>
            <pc:sldMk cId="3780832983" sldId="284"/>
            <ac:spMk id="5" creationId="{00000000-0000-0000-0000-000000000000}"/>
          </ac:spMkLst>
        </pc:spChg>
      </pc:sldChg>
      <pc:sldChg chg="modSp mod">
        <pc:chgData name="Tanya Murat" userId="ef4029b2-a289-40cd-aaa2-c256938c6522" providerId="ADAL" clId="{BDA73CED-9E59-415F-9289-E2A89E7EFC1A}" dt="2022-06-20T13:55:27.585" v="88" actId="20577"/>
        <pc:sldMkLst>
          <pc:docMk/>
          <pc:sldMk cId="3014338685" sldId="289"/>
        </pc:sldMkLst>
        <pc:spChg chg="mod">
          <ac:chgData name="Tanya Murat" userId="ef4029b2-a289-40cd-aaa2-c256938c6522" providerId="ADAL" clId="{BDA73CED-9E59-415F-9289-E2A89E7EFC1A}" dt="2022-06-20T13:55:27.585" v="88" actId="20577"/>
          <ac:spMkLst>
            <pc:docMk/>
            <pc:sldMk cId="3014338685" sldId="289"/>
            <ac:spMk id="5" creationId="{00000000-0000-0000-0000-000000000000}"/>
          </ac:spMkLst>
        </pc:spChg>
      </pc:sldChg>
      <pc:sldChg chg="modSp mod">
        <pc:chgData name="Tanya Murat" userId="ef4029b2-a289-40cd-aaa2-c256938c6522" providerId="ADAL" clId="{BDA73CED-9E59-415F-9289-E2A89E7EFC1A}" dt="2022-06-20T13:55:42.774" v="89" actId="20577"/>
        <pc:sldMkLst>
          <pc:docMk/>
          <pc:sldMk cId="97273905" sldId="290"/>
        </pc:sldMkLst>
        <pc:spChg chg="mod">
          <ac:chgData name="Tanya Murat" userId="ef4029b2-a289-40cd-aaa2-c256938c6522" providerId="ADAL" clId="{BDA73CED-9E59-415F-9289-E2A89E7EFC1A}" dt="2022-06-20T13:55:42.774" v="89" actId="20577"/>
          <ac:spMkLst>
            <pc:docMk/>
            <pc:sldMk cId="97273905" sldId="290"/>
            <ac:spMk id="5" creationId="{00000000-0000-0000-0000-000000000000}"/>
          </ac:spMkLst>
        </pc:spChg>
      </pc:sldChg>
      <pc:sldChg chg="modSp mod">
        <pc:chgData name="Tanya Murat" userId="ef4029b2-a289-40cd-aaa2-c256938c6522" providerId="ADAL" clId="{BDA73CED-9E59-415F-9289-E2A89E7EFC1A}" dt="2022-06-20T13:56:51.931" v="93" actId="255"/>
        <pc:sldMkLst>
          <pc:docMk/>
          <pc:sldMk cId="1429776208" sldId="292"/>
        </pc:sldMkLst>
        <pc:spChg chg="mod">
          <ac:chgData name="Tanya Murat" userId="ef4029b2-a289-40cd-aaa2-c256938c6522" providerId="ADAL" clId="{BDA73CED-9E59-415F-9289-E2A89E7EFC1A}" dt="2022-06-20T13:56:51.931" v="93" actId="255"/>
          <ac:spMkLst>
            <pc:docMk/>
            <pc:sldMk cId="1429776208" sldId="292"/>
            <ac:spMk id="5" creationId="{00000000-0000-0000-0000-000000000000}"/>
          </ac:spMkLst>
        </pc:spChg>
      </pc:sldChg>
      <pc:sldChg chg="modSp del mod">
        <pc:chgData name="Tanya Murat" userId="ef4029b2-a289-40cd-aaa2-c256938c6522" providerId="ADAL" clId="{BDA73CED-9E59-415F-9289-E2A89E7EFC1A}" dt="2022-06-20T13:58:27.531" v="106" actId="2696"/>
        <pc:sldMkLst>
          <pc:docMk/>
          <pc:sldMk cId="3954989871" sldId="293"/>
        </pc:sldMkLst>
        <pc:spChg chg="mod">
          <ac:chgData name="Tanya Murat" userId="ef4029b2-a289-40cd-aaa2-c256938c6522" providerId="ADAL" clId="{BDA73CED-9E59-415F-9289-E2A89E7EFC1A}" dt="2022-06-20T13:58:09.081" v="101" actId="21"/>
          <ac:spMkLst>
            <pc:docMk/>
            <pc:sldMk cId="3954989871" sldId="293"/>
            <ac:spMk id="5" creationId="{00000000-0000-0000-0000-000000000000}"/>
          </ac:spMkLst>
        </pc:spChg>
      </pc:sldChg>
      <pc:sldChg chg="modSp mod">
        <pc:chgData name="Tanya Murat" userId="ef4029b2-a289-40cd-aaa2-c256938c6522" providerId="ADAL" clId="{BDA73CED-9E59-415F-9289-E2A89E7EFC1A}" dt="2022-06-20T13:59:14.039" v="110" actId="255"/>
        <pc:sldMkLst>
          <pc:docMk/>
          <pc:sldMk cId="3624313466" sldId="294"/>
        </pc:sldMkLst>
        <pc:spChg chg="mod">
          <ac:chgData name="Tanya Murat" userId="ef4029b2-a289-40cd-aaa2-c256938c6522" providerId="ADAL" clId="{BDA73CED-9E59-415F-9289-E2A89E7EFC1A}" dt="2022-06-20T13:59:14.039" v="110" actId="255"/>
          <ac:spMkLst>
            <pc:docMk/>
            <pc:sldMk cId="3624313466" sldId="294"/>
            <ac:spMk id="5" creationId="{00000000-0000-0000-0000-000000000000}"/>
          </ac:spMkLst>
        </pc:spChg>
      </pc:sldChg>
      <pc:sldChg chg="modSp mod">
        <pc:chgData name="Tanya Murat" userId="ef4029b2-a289-40cd-aaa2-c256938c6522" providerId="ADAL" clId="{BDA73CED-9E59-415F-9289-E2A89E7EFC1A}" dt="2022-06-20T13:59:47.727" v="113" actId="255"/>
        <pc:sldMkLst>
          <pc:docMk/>
          <pc:sldMk cId="3648504547" sldId="295"/>
        </pc:sldMkLst>
        <pc:spChg chg="mod">
          <ac:chgData name="Tanya Murat" userId="ef4029b2-a289-40cd-aaa2-c256938c6522" providerId="ADAL" clId="{BDA73CED-9E59-415F-9289-E2A89E7EFC1A}" dt="2022-06-20T13:59:47.727" v="113" actId="255"/>
          <ac:spMkLst>
            <pc:docMk/>
            <pc:sldMk cId="3648504547" sldId="295"/>
            <ac:spMk id="5" creationId="{00000000-0000-0000-0000-000000000000}"/>
          </ac:spMkLst>
        </pc:spChg>
      </pc:sldChg>
      <pc:sldChg chg="modSp mod">
        <pc:chgData name="Tanya Murat" userId="ef4029b2-a289-40cd-aaa2-c256938c6522" providerId="ADAL" clId="{BDA73CED-9E59-415F-9289-E2A89E7EFC1A}" dt="2022-06-20T14:03:03.223" v="125" actId="20577"/>
        <pc:sldMkLst>
          <pc:docMk/>
          <pc:sldMk cId="2875970491" sldId="296"/>
        </pc:sldMkLst>
        <pc:spChg chg="mod">
          <ac:chgData name="Tanya Murat" userId="ef4029b2-a289-40cd-aaa2-c256938c6522" providerId="ADAL" clId="{BDA73CED-9E59-415F-9289-E2A89E7EFC1A}" dt="2022-06-20T14:03:03.223" v="125" actId="20577"/>
          <ac:spMkLst>
            <pc:docMk/>
            <pc:sldMk cId="2875970491" sldId="296"/>
            <ac:spMk id="5" creationId="{00000000-0000-0000-0000-000000000000}"/>
          </ac:spMkLst>
        </pc:spChg>
      </pc:sldChg>
      <pc:sldChg chg="modSp mod">
        <pc:chgData name="Tanya Murat" userId="ef4029b2-a289-40cd-aaa2-c256938c6522" providerId="ADAL" clId="{BDA73CED-9E59-415F-9289-E2A89E7EFC1A}" dt="2022-06-20T14:01:05.091" v="116" actId="255"/>
        <pc:sldMkLst>
          <pc:docMk/>
          <pc:sldMk cId="1469572504" sldId="297"/>
        </pc:sldMkLst>
        <pc:spChg chg="mod">
          <ac:chgData name="Tanya Murat" userId="ef4029b2-a289-40cd-aaa2-c256938c6522" providerId="ADAL" clId="{BDA73CED-9E59-415F-9289-E2A89E7EFC1A}" dt="2022-06-20T14:01:05.091" v="116" actId="255"/>
          <ac:spMkLst>
            <pc:docMk/>
            <pc:sldMk cId="1469572504" sldId="297"/>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6/20/2022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73939468_Cropped.jpg"/>
          <p:cNvPicPr>
            <a:picLocks noGrp="1" noChangeAspect="1"/>
          </p:cNvPicPr>
          <p:nvPr>
            <p:ph type="pic" sz="quarter" idx="10"/>
          </p:nvPr>
        </p:nvPicPr>
        <p:blipFill>
          <a:blip r:embed="rId2" cstate="print"/>
          <a:srcRect/>
          <a:stretch>
            <a:fillRect/>
          </a:stretch>
        </p:blipFill>
        <p:spPr/>
      </p:pic>
      <p:pic>
        <p:nvPicPr>
          <p:cNvPr id="5" name="Picture Placeholder 7" descr="P1031 HWE Brand project - PPT template - Slide 3.png"/>
          <p:cNvPicPr>
            <a:picLocks noChangeAspect="1"/>
          </p:cNvPicPr>
          <p:nvPr/>
        </p:nvPicPr>
        <p:blipFill>
          <a:blip r:embed="rId3" cstate="print"/>
          <a:srcRect t="188" b="188"/>
          <a:stretch>
            <a:fillRect/>
          </a:stretch>
        </p:blipFill>
        <p:spPr>
          <a:xfrm>
            <a:off x="6896" y="0"/>
            <a:ext cx="9144000" cy="6858000"/>
          </a:xfrm>
          <a:prstGeom prst="rect">
            <a:avLst/>
          </a:prstGeom>
        </p:spPr>
      </p:pic>
      <p:sp>
        <p:nvSpPr>
          <p:cNvPr id="3" name="Title 2"/>
          <p:cNvSpPr>
            <a:spLocks noGrp="1"/>
          </p:cNvSpPr>
          <p:nvPr>
            <p:ph type="ctrTitle"/>
          </p:nvPr>
        </p:nvSpPr>
        <p:spPr/>
        <p:txBody>
          <a:bodyPr/>
          <a:lstStyle/>
          <a:p>
            <a:r>
              <a:rPr lang="en-GB" dirty="0">
                <a:latin typeface="Century Gothic" panose="020B0502020202020204" pitchFamily="34" charset="0"/>
              </a:rPr>
              <a:t>Long COVID report</a:t>
            </a:r>
            <a:endParaRPr lang="en-GB" sz="3200" dirty="0">
              <a:latin typeface="Century Gothic" panose="020B0502020202020204" pitchFamily="34" charset="0"/>
            </a:endParaRPr>
          </a:p>
        </p:txBody>
      </p:sp>
      <p:sp>
        <p:nvSpPr>
          <p:cNvPr id="4" name="Subtitle 3"/>
          <p:cNvSpPr>
            <a:spLocks noGrp="1"/>
          </p:cNvSpPr>
          <p:nvPr>
            <p:ph type="subTitle" idx="1"/>
          </p:nvPr>
        </p:nvSpPr>
        <p:spPr>
          <a:xfrm>
            <a:off x="382558" y="5369995"/>
            <a:ext cx="8293897" cy="612000"/>
          </a:xfrm>
        </p:spPr>
        <p:txBody>
          <a:bodyPr/>
          <a:lstStyle/>
          <a:p>
            <a:r>
              <a:rPr lang="en-GB" sz="2000" dirty="0">
                <a:latin typeface="Century Gothic" panose="020B0502020202020204" pitchFamily="34" charset="0"/>
              </a:rPr>
              <a:t>People’s Experience of Long COVID </a:t>
            </a:r>
            <a:r>
              <a:rPr lang="en-GB" sz="2000">
                <a:latin typeface="Century Gothic" panose="020B0502020202020204" pitchFamily="34" charset="0"/>
              </a:rPr>
              <a:t>in Haringey</a:t>
            </a:r>
            <a:endParaRPr lang="en-GB" dirty="0">
              <a:latin typeface="Century Gothic" panose="020B0502020202020204" pitchFamily="34" charset="0"/>
            </a:endParaRPr>
          </a:p>
        </p:txBody>
      </p:sp>
      <p:sp>
        <p:nvSpPr>
          <p:cNvPr id="2" name="Rectangle 1">
            <a:extLst>
              <a:ext uri="{FF2B5EF4-FFF2-40B4-BE49-F238E27FC236}">
                <a16:creationId xmlns:a16="http://schemas.microsoft.com/office/drawing/2014/main" id="{477CF387-876B-523F-A28F-72FE5B99BBF5}"/>
              </a:ext>
            </a:extLst>
          </p:cNvPr>
          <p:cNvSpPr/>
          <p:nvPr/>
        </p:nvSpPr>
        <p:spPr>
          <a:xfrm>
            <a:off x="6588224" y="6165304"/>
            <a:ext cx="2304256" cy="612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000" y="1484784"/>
            <a:ext cx="8208000" cy="3744416"/>
          </a:xfrm>
        </p:spPr>
        <p:txBody>
          <a:bodyPr/>
          <a:lstStyle/>
          <a:p>
            <a:pPr marL="342900" indent="-342900">
              <a:buFont typeface="Arial" panose="020B0604020202020204" pitchFamily="34" charset="0"/>
              <a:buChar char="•"/>
            </a:pPr>
            <a:r>
              <a:rPr lang="en-GB" sz="2000" dirty="0"/>
              <a:t>Developing Long COVID had a significant impact on mental health and wellbeing</a:t>
            </a:r>
          </a:p>
          <a:p>
            <a:pPr marL="342900" lvl="0" indent="-342900">
              <a:buFont typeface="Arial" panose="020B0604020202020204" pitchFamily="34" charset="0"/>
              <a:buChar char="•"/>
            </a:pPr>
            <a:r>
              <a:rPr lang="en-GB" sz="2000" dirty="0"/>
              <a:t>14 out of 21 respondents (67%) felt an impact on their mental health and their ability to do things they enjoyed</a:t>
            </a:r>
          </a:p>
          <a:p>
            <a:pPr marL="342900" lvl="0" indent="-342900">
              <a:buFont typeface="Arial" panose="020B0604020202020204" pitchFamily="34" charset="0"/>
              <a:buChar char="•"/>
            </a:pPr>
            <a:r>
              <a:rPr lang="en-GB" sz="2000" dirty="0"/>
              <a:t>People reported feeling depressed and suffering from anxiety</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7" name="Footer Placeholder 16"/>
          <p:cNvSpPr>
            <a:spLocks noGrp="1"/>
          </p:cNvSpPr>
          <p:nvPr>
            <p:ph type="ftr" sz="quarter" idx="11"/>
          </p:nvPr>
        </p:nvSpPr>
        <p:spPr>
          <a:xfrm>
            <a:off x="-2196752" y="6195416"/>
            <a:ext cx="1774844" cy="360000"/>
          </a:xfrm>
        </p:spPr>
        <p:txBody>
          <a:bodyPr/>
          <a:lstStyle/>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10</a:t>
            </a:fld>
            <a:endParaRPr lang="en-GB" noProof="0" dirty="0"/>
          </a:p>
        </p:txBody>
      </p:sp>
      <p:sp>
        <p:nvSpPr>
          <p:cNvPr id="7" name="Title 6"/>
          <p:cNvSpPr>
            <a:spLocks noGrp="1"/>
          </p:cNvSpPr>
          <p:nvPr>
            <p:ph type="title"/>
          </p:nvPr>
        </p:nvSpPr>
        <p:spPr/>
        <p:txBody>
          <a:bodyPr/>
          <a:lstStyle/>
          <a:p>
            <a:r>
              <a:rPr lang="en-GB" dirty="0">
                <a:latin typeface="Century Gothic" panose="020B0502020202020204" pitchFamily="34" charset="0"/>
              </a:rPr>
              <a:t>Key findings – Mental </a:t>
            </a:r>
            <a:r>
              <a:rPr lang="en-GB" dirty="0"/>
              <a:t>health </a:t>
            </a: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9727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95DF58-4118-4551-8C61-1A7ED177FA2D}" type="slidenum">
              <a:rPr lang="en-GB" noProof="0" smtClean="0"/>
              <a:pPr/>
              <a:t>11</a:t>
            </a:fld>
            <a:endParaRPr lang="en-GB" noProof="0" dirty="0"/>
          </a:p>
        </p:txBody>
      </p:sp>
      <p:sp>
        <p:nvSpPr>
          <p:cNvPr id="5" name="Content Placeholder 4"/>
          <p:cNvSpPr>
            <a:spLocks noGrp="1"/>
          </p:cNvSpPr>
          <p:nvPr>
            <p:ph idx="1"/>
          </p:nvPr>
        </p:nvSpPr>
        <p:spPr/>
        <p:txBody>
          <a:bodyPr/>
          <a:lstStyle/>
          <a:p>
            <a:r>
              <a:rPr lang="en-GB" sz="2800" dirty="0"/>
              <a:t>I’ve been exhausted for 11 months and it has been a struggle to do daily life maintenance tasks such as cleaning, changing the duvet covers, hoovering. My normally very active social and cultural life has been reduced enormously and I have become somebody who watches TV most nights having not watched TV for 30 years!</a:t>
            </a:r>
            <a:endParaRPr lang="en-GB" sz="2800" dirty="0">
              <a:latin typeface="Century Gothic" panose="020B0502020202020204" pitchFamily="34" charset="0"/>
            </a:endParaRPr>
          </a:p>
          <a:p>
            <a:pPr lvl="1"/>
            <a:r>
              <a:rPr lang="en-GB" dirty="0">
                <a:latin typeface="Century Gothic" panose="020B0502020202020204" pitchFamily="34" charset="0"/>
              </a:rPr>
              <a:t>Camden Resident </a:t>
            </a:r>
          </a:p>
        </p:txBody>
      </p:sp>
    </p:spTree>
    <p:extLst>
      <p:ext uri="{BB962C8B-B14F-4D97-AF65-F5344CB8AC3E}">
        <p14:creationId xmlns:p14="http://schemas.microsoft.com/office/powerpoint/2010/main" val="216346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4246" y="1628800"/>
            <a:ext cx="8208000" cy="3600400"/>
          </a:xfrm>
        </p:spPr>
        <p:txBody>
          <a:bodyPr/>
          <a:lstStyle/>
          <a:p>
            <a:pPr marL="285750" indent="-285750">
              <a:buFont typeface="Arial" panose="020B0604020202020204" pitchFamily="34" charset="0"/>
              <a:buChar char="•"/>
            </a:pPr>
            <a:r>
              <a:rPr lang="en-GB" sz="2000" dirty="0"/>
              <a:t>Some people experienced difficulty getting a diagnosis of Long COVID from their GP or clinician</a:t>
            </a:r>
          </a:p>
          <a:p>
            <a:pPr marL="285750" indent="-285750">
              <a:buFont typeface="Arial" panose="020B0604020202020204" pitchFamily="34" charset="0"/>
              <a:buChar char="•"/>
            </a:pPr>
            <a:r>
              <a:rPr lang="en-GB" sz="2000" dirty="0"/>
              <a:t>Seven of the 15 respondents (47%) said their GP / clinician had little or no knowledge about Long COVID. </a:t>
            </a:r>
          </a:p>
          <a:p>
            <a:pPr marL="285750" indent="-285750">
              <a:buFont typeface="Arial" panose="020B0604020202020204" pitchFamily="34" charset="0"/>
              <a:buChar char="•"/>
            </a:pPr>
            <a:r>
              <a:rPr lang="en-GB" sz="2000" dirty="0"/>
              <a:t>GPs lack of knowledge about Long COVID was a recurring theme </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12</a:t>
            </a:fld>
            <a:endParaRPr lang="en-GB" noProof="0" dirty="0"/>
          </a:p>
        </p:txBody>
      </p:sp>
      <p:sp>
        <p:nvSpPr>
          <p:cNvPr id="7" name="Title 6"/>
          <p:cNvSpPr>
            <a:spLocks noGrp="1"/>
          </p:cNvSpPr>
          <p:nvPr>
            <p:ph type="title"/>
          </p:nvPr>
        </p:nvSpPr>
        <p:spPr/>
        <p:txBody>
          <a:bodyPr/>
          <a:lstStyle/>
          <a:p>
            <a:r>
              <a:rPr lang="en-GB" dirty="0">
                <a:latin typeface="Century Gothic" panose="020B0502020202020204" pitchFamily="34" charset="0"/>
              </a:rPr>
              <a:t>Key findings - Diagnosis</a:t>
            </a:r>
            <a:br>
              <a:rPr lang="en-GB" dirty="0">
                <a:latin typeface="Century Gothic" panose="020B0502020202020204" pitchFamily="34" charset="0"/>
              </a:rPr>
            </a:b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87684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Presentation Title Name      XX-XX Month Year Location</a:t>
            </a:r>
            <a:endParaRPr lang="en-GB" noProof="0" dirty="0"/>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13</a:t>
            </a:fld>
            <a:endParaRPr lang="en-GB" noProof="0" dirty="0"/>
          </a:p>
        </p:txBody>
      </p:sp>
      <p:sp>
        <p:nvSpPr>
          <p:cNvPr id="5" name="Content Placeholder 4"/>
          <p:cNvSpPr>
            <a:spLocks noGrp="1"/>
          </p:cNvSpPr>
          <p:nvPr>
            <p:ph idx="1"/>
          </p:nvPr>
        </p:nvSpPr>
        <p:spPr/>
        <p:txBody>
          <a:bodyPr/>
          <a:lstStyle/>
          <a:p>
            <a:endParaRPr lang="en-GB" sz="2800" dirty="0"/>
          </a:p>
          <a:p>
            <a:r>
              <a:rPr lang="en-GB" sz="2800" dirty="0"/>
              <a:t>I know that it’s a new illness and it’s so difficult to know what to do, but I am so frustrated and upset, it feels hopeless as I’ve not been offered anything that’s helped me so far. One doctor told me it’s all psychological and it’s down to the patient to figure out what to do for themselves.</a:t>
            </a:r>
          </a:p>
          <a:p>
            <a:pPr lvl="1"/>
            <a:r>
              <a:rPr lang="en-GB" dirty="0">
                <a:latin typeface="Century Gothic" panose="020B0502020202020204" pitchFamily="34" charset="0"/>
              </a:rPr>
              <a:t>Haringey Resident </a:t>
            </a:r>
          </a:p>
        </p:txBody>
      </p:sp>
    </p:spTree>
    <p:extLst>
      <p:ext uri="{BB962C8B-B14F-4D97-AF65-F5344CB8AC3E}">
        <p14:creationId xmlns:p14="http://schemas.microsoft.com/office/powerpoint/2010/main" val="403811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2800" dirty="0">
                <a:latin typeface="Century Gothic" panose="020B0502020202020204" pitchFamily="34" charset="0"/>
              </a:rPr>
              <a:t>	</a:t>
            </a:r>
          </a:p>
          <a:p>
            <a:r>
              <a:rPr lang="en-GB" sz="2800" dirty="0">
                <a:latin typeface="Century Gothic" panose="020B0502020202020204" pitchFamily="34" charset="0"/>
              </a:rPr>
              <a:t>Looking at national trends, there should be more than 3,000 Haringey residents diagnosed with Long COVID. But currently there are only around 900 and most appear to be in the West of the borough. This points to a real problem of undiagnosed Long COVID in the more deprived East of the borough.</a:t>
            </a:r>
          </a:p>
          <a:p>
            <a:pPr lvl="1"/>
            <a:r>
              <a:rPr lang="en-GB" dirty="0">
                <a:latin typeface="Century Gothic" panose="020B0502020202020204" pitchFamily="34" charset="0"/>
              </a:rPr>
              <a:t>Haringey Long COVID report</a:t>
            </a:r>
          </a:p>
          <a:p>
            <a:pPr lvl="1"/>
            <a:endParaRPr lang="en-GB"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14</a:t>
            </a:fld>
            <a:endParaRPr lang="en-GB" noProof="0" dirty="0"/>
          </a:p>
        </p:txBody>
      </p:sp>
    </p:spTree>
    <p:extLst>
      <p:ext uri="{BB962C8B-B14F-4D97-AF65-F5344CB8AC3E}">
        <p14:creationId xmlns:p14="http://schemas.microsoft.com/office/powerpoint/2010/main" val="107838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4246" y="1412776"/>
            <a:ext cx="8208000" cy="4392488"/>
          </a:xfrm>
        </p:spPr>
        <p:txBody>
          <a:bodyPr/>
          <a:lstStyle/>
          <a:p>
            <a:pPr marL="285750" lvl="0" indent="-285750">
              <a:buFont typeface="Arial" panose="020B0604020202020204" pitchFamily="34" charset="0"/>
              <a:buChar char="•"/>
            </a:pPr>
            <a:r>
              <a:rPr lang="en-GB" sz="2000" dirty="0"/>
              <a:t>Explore and address the issue of undiagnosed Long COVID amongst Haringey residents, particularly focusing on the more deprived East of the borough</a:t>
            </a:r>
          </a:p>
          <a:p>
            <a:pPr marL="285750" lvl="0" indent="-285750">
              <a:buFont typeface="Arial" panose="020B0604020202020204" pitchFamily="34" charset="0"/>
              <a:buChar char="•"/>
            </a:pPr>
            <a:r>
              <a:rPr lang="en-GB" sz="2000" dirty="0"/>
              <a:t>More training for GPs so they are able to recognise Long COVID symptoms, provide a diagnosis, provide the patient with good quality information, and refer on appropriately</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15</a:t>
            </a:fld>
            <a:endParaRPr lang="en-GB" noProof="0" dirty="0"/>
          </a:p>
        </p:txBody>
      </p:sp>
      <p:sp>
        <p:nvSpPr>
          <p:cNvPr id="7" name="Title 6"/>
          <p:cNvSpPr>
            <a:spLocks noGrp="1"/>
          </p:cNvSpPr>
          <p:nvPr>
            <p:ph type="title"/>
          </p:nvPr>
        </p:nvSpPr>
        <p:spPr/>
        <p:txBody>
          <a:bodyPr/>
          <a:lstStyle/>
          <a:p>
            <a:r>
              <a:rPr lang="en-GB" dirty="0">
                <a:latin typeface="Century Gothic" panose="020B0502020202020204" pitchFamily="34" charset="0"/>
              </a:rPr>
              <a:t>Recommendations - Diagnosis</a:t>
            </a:r>
            <a:br>
              <a:rPr lang="en-GB" dirty="0">
                <a:latin typeface="Century Gothic" panose="020B0502020202020204" pitchFamily="34" charset="0"/>
              </a:rPr>
            </a:b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42977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4246" y="1412776"/>
            <a:ext cx="8208000" cy="3816424"/>
          </a:xfrm>
        </p:spPr>
        <p:txBody>
          <a:bodyPr/>
          <a:lstStyle/>
          <a:p>
            <a:pPr marL="285750" indent="-285750">
              <a:buFont typeface="Arial" panose="020B0604020202020204" pitchFamily="34" charset="0"/>
              <a:buChar char="•"/>
            </a:pPr>
            <a:r>
              <a:rPr lang="en-GB" sz="2000" dirty="0"/>
              <a:t>13 of the 21 respondents (62%) had experienced difficulties in getting appropriate healthcare support</a:t>
            </a:r>
          </a:p>
          <a:p>
            <a:pPr marL="285750" indent="-285750">
              <a:buFont typeface="Arial" panose="020B0604020202020204" pitchFamily="34" charset="0"/>
              <a:buChar char="•"/>
            </a:pPr>
            <a:r>
              <a:rPr lang="en-GB" sz="2000" dirty="0"/>
              <a:t>15 of the 21 respondents (71%) had to do their own research on Long COVID, due to the lack of support from the NHS, including unsympathetic GPs, ineffective advice, long waits for diagnosis and long waits for the Long COVID clinic</a:t>
            </a:r>
          </a:p>
          <a:p>
            <a:pPr marL="285750" indent="-285750">
              <a:buFont typeface="Arial" panose="020B0604020202020204" pitchFamily="34" charset="0"/>
              <a:buChar char="•"/>
            </a:pPr>
            <a:r>
              <a:rPr lang="en-GB" sz="2000" dirty="0"/>
              <a:t>Respondents talked about inequality of access to Long COVID health services, especially for those from diverse backgrounds or from disadvantaged communities. Those less able to advocate for themselves may not receive the care and support they need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16</a:t>
            </a:fld>
            <a:endParaRPr lang="en-GB" noProof="0" dirty="0"/>
          </a:p>
        </p:txBody>
      </p:sp>
      <p:sp>
        <p:nvSpPr>
          <p:cNvPr id="7" name="Title 6"/>
          <p:cNvSpPr>
            <a:spLocks noGrp="1"/>
          </p:cNvSpPr>
          <p:nvPr>
            <p:ph type="title"/>
          </p:nvPr>
        </p:nvSpPr>
        <p:spPr/>
        <p:txBody>
          <a:bodyPr/>
          <a:lstStyle/>
          <a:p>
            <a:r>
              <a:rPr lang="en-GB" dirty="0">
                <a:latin typeface="Century Gothic" panose="020B0502020202020204" pitchFamily="34" charset="0"/>
              </a:rPr>
              <a:t>Key findings – Healthcare </a:t>
            </a: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875970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40749" y="1085525"/>
            <a:ext cx="4843578" cy="4680520"/>
          </a:xfrm>
        </p:spPr>
        <p:txBody>
          <a:bodyPr/>
          <a:lstStyle/>
          <a:p>
            <a:endParaRPr lang="en-GB" b="1" dirty="0"/>
          </a:p>
          <a:p>
            <a:pPr marL="285750" indent="-285750">
              <a:buFont typeface="Arial" panose="020B0604020202020204" pitchFamily="34" charset="0"/>
              <a:buChar char="•"/>
            </a:pPr>
            <a:r>
              <a:rPr lang="en-GB" sz="2000" dirty="0">
                <a:latin typeface="Century Gothic" panose="020B0502020202020204" pitchFamily="34" charset="0"/>
              </a:rPr>
              <a:t>Patients diagnosed with Long COVID should be given information and advice on appropriate self-management techniques and resources</a:t>
            </a:r>
          </a:p>
          <a:p>
            <a:pPr marL="285750" indent="-285750">
              <a:buFont typeface="Arial" panose="020B0604020202020204" pitchFamily="34" charset="0"/>
              <a:buChar char="•"/>
            </a:pPr>
            <a:r>
              <a:rPr lang="en-GB" sz="2000" dirty="0">
                <a:latin typeface="Century Gothic" panose="020B0502020202020204" pitchFamily="34" charset="0"/>
              </a:rPr>
              <a:t>Develop Haringey based in-person and online peer support groups for people living with Long COVID</a:t>
            </a:r>
          </a:p>
          <a:p>
            <a:pPr marL="285750" indent="-285750">
              <a:buFont typeface="Arial" panose="020B0604020202020204" pitchFamily="34" charset="0"/>
              <a:buChar char="•"/>
            </a:pPr>
            <a:r>
              <a:rPr lang="en-GB" sz="2000" dirty="0">
                <a:latin typeface="Century Gothic" panose="020B0502020202020204" pitchFamily="34" charset="0"/>
              </a:rPr>
              <a:t>Develop a phone helpline to provide information and support on Long COVID, so people do not feel so isolated</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17</a:t>
            </a:fld>
            <a:endParaRPr lang="en-GB" noProof="0" dirty="0"/>
          </a:p>
        </p:txBody>
      </p:sp>
      <p:sp>
        <p:nvSpPr>
          <p:cNvPr id="7" name="Title 6"/>
          <p:cNvSpPr>
            <a:spLocks noGrp="1"/>
          </p:cNvSpPr>
          <p:nvPr>
            <p:ph type="title"/>
          </p:nvPr>
        </p:nvSpPr>
        <p:spPr>
          <a:xfrm>
            <a:off x="308436" y="519943"/>
            <a:ext cx="8527127" cy="782941"/>
          </a:xfrm>
        </p:spPr>
        <p:txBody>
          <a:bodyPr/>
          <a:lstStyle/>
          <a:p>
            <a:r>
              <a:rPr lang="en-GB" dirty="0">
                <a:latin typeface="Century Gothic" panose="020B0502020202020204" pitchFamily="34" charset="0"/>
              </a:rPr>
              <a:t>Recommendations – Healthcare - Support </a:t>
            </a:r>
            <a:endParaRPr lang="en-GB" sz="2400" dirty="0">
              <a:solidFill>
                <a:schemeClr val="bg2">
                  <a:lumMod val="50000"/>
                </a:schemeClr>
              </a:solidFill>
              <a:latin typeface="Century Gothic" panose="020B0502020202020204" pitchFamily="34" charset="0"/>
            </a:endParaRPr>
          </a:p>
        </p:txBody>
      </p:sp>
      <p:pic>
        <p:nvPicPr>
          <p:cNvPr id="8" name="Picture 7" descr="A person holding the hands together&#10;&#10;Description automatically generated with low confidence">
            <a:extLst>
              <a:ext uri="{FF2B5EF4-FFF2-40B4-BE49-F238E27FC236}">
                <a16:creationId xmlns:a16="http://schemas.microsoft.com/office/drawing/2014/main" id="{F9FAD84B-761F-A548-9BBD-B9E44AEB2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28" y="1484785"/>
            <a:ext cx="3820407" cy="4252454"/>
          </a:xfrm>
          <a:prstGeom prst="rect">
            <a:avLst/>
          </a:prstGeom>
        </p:spPr>
      </p:pic>
    </p:spTree>
    <p:extLst>
      <p:ext uri="{BB962C8B-B14F-4D97-AF65-F5344CB8AC3E}">
        <p14:creationId xmlns:p14="http://schemas.microsoft.com/office/powerpoint/2010/main" val="378083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01779"/>
            <a:ext cx="8208000" cy="3816424"/>
          </a:xfrm>
        </p:spPr>
        <p:txBody>
          <a:bodyPr/>
          <a:lstStyle/>
          <a:p>
            <a:pPr marL="285750" lvl="0" indent="-285750">
              <a:buFont typeface="Arial" panose="020B0604020202020204" pitchFamily="34" charset="0"/>
              <a:buChar char="•"/>
            </a:pPr>
            <a:r>
              <a:rPr lang="en-GB" sz="2000" dirty="0"/>
              <a:t>Ensure patients waiting for their first appointment with the Long COVID clinic at least get a phone call or an email providing good quality patient information on Long COVID </a:t>
            </a:r>
            <a:r>
              <a:rPr lang="en-GB" sz="2000" dirty="0" err="1"/>
              <a:t>eg.</a:t>
            </a:r>
            <a:r>
              <a:rPr lang="en-GB" sz="2000" dirty="0"/>
              <a:t> self-management techniques, helplines, local support groups, so they are able to access help and support whilst they are waiting </a:t>
            </a:r>
          </a:p>
          <a:p>
            <a:pPr marL="285750" indent="-285750">
              <a:buFont typeface="Arial" panose="020B0604020202020204" pitchFamily="34" charset="0"/>
              <a:buChar char="•"/>
            </a:pPr>
            <a:r>
              <a:rPr lang="en-GB" sz="2000" dirty="0"/>
              <a:t>Ensure there is more consistency in people’s experiences accessing the Long COVID pathway, taking into account patients’ physical, mental and social needs</a:t>
            </a:r>
          </a:p>
          <a:p>
            <a:pPr marL="285750" lvl="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18</a:t>
            </a:fld>
            <a:endParaRPr lang="en-GB" noProof="0" dirty="0"/>
          </a:p>
        </p:txBody>
      </p:sp>
      <p:sp>
        <p:nvSpPr>
          <p:cNvPr id="7" name="Title 6"/>
          <p:cNvSpPr>
            <a:spLocks noGrp="1"/>
          </p:cNvSpPr>
          <p:nvPr>
            <p:ph type="title"/>
          </p:nvPr>
        </p:nvSpPr>
        <p:spPr/>
        <p:txBody>
          <a:bodyPr/>
          <a:lstStyle/>
          <a:p>
            <a:r>
              <a:rPr lang="en-GB" dirty="0">
                <a:latin typeface="Century Gothic" panose="020B0502020202020204" pitchFamily="34" charset="0"/>
              </a:rPr>
              <a:t>Recommendations – Healthcare –      Long COVID pathway</a:t>
            </a:r>
            <a:br>
              <a:rPr lang="en-GB" dirty="0">
                <a:latin typeface="Century Gothic" panose="020B0502020202020204" pitchFamily="34" charset="0"/>
              </a:rPr>
            </a:b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62431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2041" y="1052736"/>
            <a:ext cx="8208000" cy="3816424"/>
          </a:xfrm>
        </p:spPr>
        <p:txBody>
          <a:bodyPr/>
          <a:lstStyle/>
          <a:p>
            <a:pPr lvl="0"/>
            <a:r>
              <a:rPr lang="en-GB" sz="2000" b="1" dirty="0"/>
              <a:t>Public Health</a:t>
            </a:r>
          </a:p>
          <a:p>
            <a:pPr marL="285750" indent="-285750">
              <a:buFont typeface="Arial" panose="020B0604020202020204" pitchFamily="34" charset="0"/>
              <a:buChar char="•"/>
            </a:pPr>
            <a:r>
              <a:rPr lang="en-GB" sz="2000" dirty="0"/>
              <a:t>Continue to analyse and monitor Long COVID data for Haringey residents across localities and communities to help ensure Long COVID support and services are being accessed by all localities and communities in an equitable way</a:t>
            </a:r>
          </a:p>
          <a:p>
            <a:pPr lvl="0"/>
            <a:r>
              <a:rPr lang="en-GB" sz="2000" b="1" dirty="0"/>
              <a:t>Communications</a:t>
            </a:r>
          </a:p>
          <a:p>
            <a:pPr marL="285750" lvl="0" indent="-285750">
              <a:buFont typeface="Arial" panose="020B0604020202020204" pitchFamily="34" charset="0"/>
              <a:buChar char="•"/>
            </a:pPr>
            <a:r>
              <a:rPr lang="en-GB" sz="2000" dirty="0"/>
              <a:t>Develop effective communications around Long COVID for patients, raising awareness of what it is, and encouraging people to seek medical advice and help</a:t>
            </a:r>
          </a:p>
          <a:p>
            <a:pPr marL="285750" lvl="0" indent="-285750">
              <a:buFont typeface="Arial" panose="020B0604020202020204" pitchFamily="34" charset="0"/>
              <a:buChar char="•"/>
            </a:pPr>
            <a:endParaRPr lang="en-GB"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19</a:t>
            </a:fld>
            <a:endParaRPr lang="en-GB" noProof="0" dirty="0"/>
          </a:p>
        </p:txBody>
      </p:sp>
      <p:sp>
        <p:nvSpPr>
          <p:cNvPr id="7" name="Title 6"/>
          <p:cNvSpPr>
            <a:spLocks noGrp="1"/>
          </p:cNvSpPr>
          <p:nvPr>
            <p:ph type="title"/>
          </p:nvPr>
        </p:nvSpPr>
        <p:spPr>
          <a:xfrm>
            <a:off x="442041" y="309931"/>
            <a:ext cx="8507288" cy="468000"/>
          </a:xfrm>
        </p:spPr>
        <p:txBody>
          <a:bodyPr/>
          <a:lstStyle/>
          <a:p>
            <a:r>
              <a:rPr lang="en-GB" dirty="0">
                <a:latin typeface="Century Gothic" panose="020B0502020202020204" pitchFamily="34" charset="0"/>
              </a:rPr>
              <a:t>Recommendations – Healthcare</a:t>
            </a:r>
            <a:br>
              <a:rPr lang="en-GB" dirty="0">
                <a:latin typeface="Century Gothic" panose="020B0502020202020204" pitchFamily="34" charset="0"/>
              </a:rPr>
            </a:b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64850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916832"/>
            <a:ext cx="8312968" cy="3960440"/>
          </a:xfrm>
        </p:spPr>
        <p:txBody>
          <a:bodyPr/>
          <a:lstStyle/>
          <a:p>
            <a:pPr marL="285750" indent="-285750">
              <a:buFont typeface="Arial" panose="020B0604020202020204" pitchFamily="34" charset="0"/>
              <a:buChar char="•"/>
            </a:pPr>
            <a:r>
              <a:rPr lang="en-GB" sz="2000" dirty="0">
                <a:latin typeface="Century Gothic" panose="020B0502020202020204" pitchFamily="34" charset="0"/>
              </a:rPr>
              <a:t>Currently there are </a:t>
            </a:r>
            <a:r>
              <a:rPr lang="en-GB" sz="2000" b="1" dirty="0">
                <a:latin typeface="Century Gothic" panose="020B0502020202020204" pitchFamily="34" charset="0"/>
              </a:rPr>
              <a:t>three million people </a:t>
            </a:r>
            <a:r>
              <a:rPr lang="en-GB" sz="2000" dirty="0">
                <a:latin typeface="Century Gothic" panose="020B0502020202020204" pitchFamily="34" charset="0"/>
              </a:rPr>
              <a:t>(3.1% of the population) living in private households with Long COVID in the UK </a:t>
            </a:r>
          </a:p>
          <a:p>
            <a:pPr marL="285750" indent="-285750">
              <a:buFont typeface="Arial" panose="020B0604020202020204" pitchFamily="34" charset="0"/>
              <a:buChar char="•"/>
            </a:pPr>
            <a:r>
              <a:rPr lang="en-GB" sz="2000" dirty="0">
                <a:latin typeface="Century Gothic" panose="020B0502020202020204" pitchFamily="34" charset="0"/>
              </a:rPr>
              <a:t>826,000 people have had Long COVID for more than 12 months </a:t>
            </a:r>
          </a:p>
          <a:p>
            <a:pPr marL="285750" indent="-285750">
              <a:buFont typeface="Arial" panose="020B0604020202020204" pitchFamily="34" charset="0"/>
              <a:buChar char="•"/>
            </a:pPr>
            <a:r>
              <a:rPr lang="en-GB" sz="2000" dirty="0"/>
              <a:t>Long COVID can have a devastating impact on people’s physical and mental health, their ability to work, their education and their day-to-day lives </a:t>
            </a:r>
            <a:endParaRPr lang="en-GB" sz="2000"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7" name="Footer Placeholder 16"/>
          <p:cNvSpPr>
            <a:spLocks noGrp="1"/>
          </p:cNvSpPr>
          <p:nvPr>
            <p:ph type="ftr" sz="quarter" idx="11"/>
          </p:nvPr>
        </p:nvSpPr>
        <p:spPr>
          <a:xfrm>
            <a:off x="-2196752" y="6195416"/>
            <a:ext cx="1774844" cy="360000"/>
          </a:xfrm>
        </p:spPr>
        <p:txBody>
          <a:bodyPr/>
          <a:lstStyle/>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7" name="Title 6"/>
          <p:cNvSpPr>
            <a:spLocks noGrp="1"/>
          </p:cNvSpPr>
          <p:nvPr>
            <p:ph type="title"/>
          </p:nvPr>
        </p:nvSpPr>
        <p:spPr>
          <a:xfrm>
            <a:off x="457200" y="617525"/>
            <a:ext cx="8435280" cy="468000"/>
          </a:xfrm>
        </p:spPr>
        <p:txBody>
          <a:bodyPr/>
          <a:lstStyle/>
          <a:p>
            <a:r>
              <a:rPr lang="en-GB" dirty="0"/>
              <a:t>Why we wanted to find out about Long COVID </a:t>
            </a: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22154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8400E-741B-E6A0-1749-3E55625E785C}"/>
              </a:ext>
            </a:extLst>
          </p:cNvPr>
          <p:cNvSpPr>
            <a:spLocks noGrp="1"/>
          </p:cNvSpPr>
          <p:nvPr>
            <p:ph type="body" sz="quarter" idx="10"/>
          </p:nvPr>
        </p:nvSpPr>
        <p:spPr/>
        <p:txBody>
          <a:bodyPr/>
          <a:lstStyle/>
          <a:p>
            <a:r>
              <a:rPr lang="en-GB" dirty="0">
                <a:latin typeface="Century Gothic" panose="020B0502020202020204" pitchFamily="34" charset="0"/>
              </a:rPr>
              <a:t>For more information</a:t>
            </a:r>
          </a:p>
          <a:p>
            <a:pPr lvl="1"/>
            <a:r>
              <a:rPr lang="en-GB" dirty="0">
                <a:latin typeface="Century Gothic" panose="020B0502020202020204" pitchFamily="34" charset="0"/>
              </a:rPr>
              <a:t>Healthwatch Haringey</a:t>
            </a:r>
            <a:endParaRPr lang="en-GB" dirty="0"/>
          </a:p>
          <a:p>
            <a:pPr lvl="1"/>
            <a:r>
              <a:rPr lang="en-GB" dirty="0">
                <a:latin typeface="Century Gothic" panose="020B0502020202020204" pitchFamily="34" charset="0"/>
              </a:rPr>
              <a:t>Tottenham Town Hall</a:t>
            </a:r>
          </a:p>
          <a:p>
            <a:pPr lvl="1"/>
            <a:r>
              <a:rPr lang="en-GB" dirty="0">
                <a:latin typeface="Century Gothic" panose="020B0502020202020204" pitchFamily="34" charset="0"/>
              </a:rPr>
              <a:t>Town Hall Approach Road</a:t>
            </a:r>
          </a:p>
          <a:p>
            <a:pPr lvl="1"/>
            <a:r>
              <a:rPr lang="en-GB" dirty="0">
                <a:latin typeface="Century Gothic" panose="020B0502020202020204" pitchFamily="34" charset="0"/>
              </a:rPr>
              <a:t>N15 4RX</a:t>
            </a:r>
          </a:p>
          <a:p>
            <a:pPr lvl="1"/>
            <a:r>
              <a:rPr lang="en-GB" dirty="0">
                <a:latin typeface="Century Gothic" panose="020B0502020202020204" pitchFamily="34" charset="0"/>
              </a:rPr>
              <a:t>http://www.healthwatchharingey.org.uk/</a:t>
            </a:r>
          </a:p>
          <a:p>
            <a:pPr lvl="2">
              <a:spcAft>
                <a:spcPts val="600"/>
              </a:spcAft>
            </a:pPr>
            <a:r>
              <a:rPr lang="en-GB" dirty="0">
                <a:latin typeface="Century Gothic" panose="020B0502020202020204" pitchFamily="34" charset="0"/>
              </a:rPr>
              <a:t>t: 020 8888 0579</a:t>
            </a:r>
          </a:p>
          <a:p>
            <a:pPr lvl="2">
              <a:spcAft>
                <a:spcPts val="600"/>
              </a:spcAft>
            </a:pPr>
            <a:r>
              <a:rPr lang="en-GB" dirty="0">
                <a:latin typeface="Century Gothic" panose="020B0502020202020204" pitchFamily="34" charset="0"/>
              </a:rPr>
              <a:t>e: info@healthwatchharingey.co.uk</a:t>
            </a:r>
          </a:p>
          <a:p>
            <a:pPr lvl="2">
              <a:spcAft>
                <a:spcPts val="600"/>
              </a:spcAft>
              <a:tabLst>
                <a:tab pos="216000" algn="l"/>
              </a:tabLst>
            </a:pPr>
            <a:r>
              <a:rPr lang="en-GB" dirty="0"/>
              <a:t>	</a:t>
            </a:r>
            <a:r>
              <a:rPr lang="en-GB" dirty="0">
                <a:latin typeface="Century Gothic" panose="020B0502020202020204" pitchFamily="34" charset="0"/>
              </a:rPr>
              <a:t>@HWHaringey</a:t>
            </a:r>
          </a:p>
          <a:p>
            <a:pPr lvl="2">
              <a:spcAft>
                <a:spcPts val="600"/>
              </a:spcAft>
            </a:pPr>
            <a:r>
              <a:rPr lang="en-GB" dirty="0">
                <a:latin typeface="Century Gothic" panose="020B0502020202020204" pitchFamily="34" charset="0"/>
              </a:rPr>
              <a:t>	 Facebook.com/</a:t>
            </a:r>
            <a:r>
              <a:rPr lang="en-GB" dirty="0" err="1">
                <a:latin typeface="Century Gothic" panose="020B0502020202020204" pitchFamily="34" charset="0"/>
              </a:rPr>
              <a:t>HealthwatchHaringey</a:t>
            </a:r>
            <a:endParaRPr lang="en-GB" dirty="0">
              <a:latin typeface="Century Gothic" panose="020B0502020202020204" pitchFamily="34" charset="0"/>
            </a:endParaRPr>
          </a:p>
          <a:p>
            <a:endParaRPr lang="en-GB" dirty="0"/>
          </a:p>
        </p:txBody>
      </p:sp>
    </p:spTree>
    <p:extLst>
      <p:ext uri="{BB962C8B-B14F-4D97-AF65-F5344CB8AC3E}">
        <p14:creationId xmlns:p14="http://schemas.microsoft.com/office/powerpoint/2010/main" val="255785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6360" y="1052736"/>
            <a:ext cx="4744111" cy="4968552"/>
          </a:xfrm>
        </p:spPr>
        <p:txBody>
          <a:bodyPr/>
          <a:lstStyle/>
          <a:p>
            <a:r>
              <a:rPr lang="en-GB" sz="2000" dirty="0">
                <a:latin typeface="Century Gothic" panose="020B0502020202020204" pitchFamily="34" charset="0"/>
              </a:rPr>
              <a:t>Follows on from the Five Local Healthwatch Long COVID report.</a:t>
            </a:r>
          </a:p>
          <a:p>
            <a:r>
              <a:rPr lang="en-GB" sz="2000" dirty="0">
                <a:latin typeface="Century Gothic" panose="020B0502020202020204" pitchFamily="34" charset="0"/>
              </a:rPr>
              <a:t>Haringey, Enfield, Barnet, Islington, and Camden </a:t>
            </a:r>
          </a:p>
          <a:p>
            <a:r>
              <a:rPr lang="en-GB" sz="2000" dirty="0"/>
              <a:t>Survey and interviews</a:t>
            </a:r>
            <a:endParaRPr lang="en-GB" sz="2000" dirty="0">
              <a:latin typeface="Century Gothic" panose="020B0502020202020204" pitchFamily="34" charset="0"/>
            </a:endParaRPr>
          </a:p>
          <a:p>
            <a:r>
              <a:rPr lang="en-GB" sz="2000" dirty="0">
                <a:latin typeface="Century Gothic" panose="020B0502020202020204" pitchFamily="34" charset="0"/>
              </a:rPr>
              <a:t>We aimed to capture local people’s experiences of Long COVID: </a:t>
            </a:r>
          </a:p>
          <a:p>
            <a:pPr marL="285750" indent="-285750">
              <a:buFont typeface="Arial" panose="020B0604020202020204" pitchFamily="34" charset="0"/>
              <a:buChar char="•"/>
            </a:pPr>
            <a:r>
              <a:rPr lang="en-GB" sz="2000" dirty="0">
                <a:latin typeface="Century Gothic" panose="020B0502020202020204" pitchFamily="34" charset="0"/>
              </a:rPr>
              <a:t>to identify any gaps in current service provision, and </a:t>
            </a:r>
          </a:p>
          <a:p>
            <a:pPr marL="285750" indent="-285750">
              <a:buFont typeface="Arial" panose="020B0604020202020204" pitchFamily="34" charset="0"/>
              <a:buChar char="•"/>
            </a:pPr>
            <a:r>
              <a:rPr lang="en-GB" sz="2000" dirty="0">
                <a:latin typeface="Century Gothic" panose="020B0502020202020204" pitchFamily="34" charset="0"/>
              </a:rPr>
              <a:t>improve local services to better help and support local people living with Long COVID.</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7" name="Title 6"/>
          <p:cNvSpPr>
            <a:spLocks noGrp="1"/>
          </p:cNvSpPr>
          <p:nvPr>
            <p:ph type="title"/>
          </p:nvPr>
        </p:nvSpPr>
        <p:spPr>
          <a:xfrm>
            <a:off x="457200" y="404665"/>
            <a:ext cx="8208000" cy="432048"/>
          </a:xfrm>
        </p:spPr>
        <p:txBody>
          <a:bodyPr/>
          <a:lstStyle/>
          <a:p>
            <a:r>
              <a:rPr lang="en-GB" sz="2800" dirty="0"/>
              <a:t>Haringey Long COVID project</a:t>
            </a:r>
            <a:endParaRPr lang="en-GB" dirty="0">
              <a:latin typeface="Century Gothic" panose="020B0502020202020204" pitchFamily="34" charset="0"/>
            </a:endParaRPr>
          </a:p>
        </p:txBody>
      </p:sp>
      <p:pic>
        <p:nvPicPr>
          <p:cNvPr id="2" name="Picture 1">
            <a:extLst>
              <a:ext uri="{FF2B5EF4-FFF2-40B4-BE49-F238E27FC236}">
                <a16:creationId xmlns:a16="http://schemas.microsoft.com/office/drawing/2014/main" id="{45A7582E-0A37-1984-0290-ACBA39F1AA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4569" y="1124744"/>
            <a:ext cx="3238220" cy="4292759"/>
          </a:xfrm>
          <a:prstGeom prst="rect">
            <a:avLst/>
          </a:prstGeom>
        </p:spPr>
      </p:pic>
    </p:spTree>
    <p:extLst>
      <p:ext uri="{BB962C8B-B14F-4D97-AF65-F5344CB8AC3E}">
        <p14:creationId xmlns:p14="http://schemas.microsoft.com/office/powerpoint/2010/main" val="279666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58" y="617525"/>
            <a:ext cx="5214942" cy="1025010"/>
          </a:xfrm>
        </p:spPr>
        <p:txBody>
          <a:bodyPr/>
          <a:lstStyle/>
          <a:p>
            <a:r>
              <a:rPr lang="en-GB" dirty="0"/>
              <a:t>Participants </a:t>
            </a:r>
            <a:endParaRPr lang="en-GB" dirty="0">
              <a:latin typeface="Century Gothic" panose="020B0502020202020204" pitchFamily="34" charset="0"/>
            </a:endParaRPr>
          </a:p>
        </p:txBody>
      </p:sp>
      <p:sp>
        <p:nvSpPr>
          <p:cNvPr id="3" name="Content Placeholder 2"/>
          <p:cNvSpPr>
            <a:spLocks noGrp="1"/>
          </p:cNvSpPr>
          <p:nvPr>
            <p:ph idx="1"/>
          </p:nvPr>
        </p:nvSpPr>
        <p:spPr>
          <a:xfrm>
            <a:off x="3929058" y="1340768"/>
            <a:ext cx="4736142" cy="4392000"/>
          </a:xfrm>
        </p:spPr>
        <p:txBody>
          <a:bodyPr/>
          <a:lstStyle/>
          <a:p>
            <a:pPr lvl="1"/>
            <a:r>
              <a:rPr lang="en-GB" sz="2000" dirty="0">
                <a:latin typeface="Century Gothic" panose="020B0502020202020204" pitchFamily="34" charset="0"/>
              </a:rPr>
              <a:t>We gathered </a:t>
            </a:r>
            <a:r>
              <a:rPr lang="en-GB" sz="2000" b="1" dirty="0">
                <a:latin typeface="Century Gothic" panose="020B0502020202020204" pitchFamily="34" charset="0"/>
              </a:rPr>
              <a:t>300 local peoples’ experiences</a:t>
            </a:r>
            <a:r>
              <a:rPr lang="en-GB" sz="2000" dirty="0">
                <a:latin typeface="Century Gothic" panose="020B0502020202020204" pitchFamily="34" charset="0"/>
              </a:rPr>
              <a:t> of Long COVID across North Central London </a:t>
            </a:r>
          </a:p>
          <a:p>
            <a:pPr lvl="1"/>
            <a:endParaRPr lang="en-GB" sz="2000" dirty="0">
              <a:latin typeface="Century Gothic" panose="020B0502020202020204" pitchFamily="34" charset="0"/>
            </a:endParaRPr>
          </a:p>
          <a:p>
            <a:pPr lvl="1"/>
            <a:r>
              <a:rPr lang="en-GB" sz="2000" dirty="0"/>
              <a:t>21 of the survey respondents came from Haringey</a:t>
            </a:r>
          </a:p>
          <a:p>
            <a:pPr lvl="1"/>
            <a:endParaRPr lang="en-GB" sz="2000" dirty="0"/>
          </a:p>
          <a:p>
            <a:pPr lvl="1"/>
            <a:r>
              <a:rPr lang="en-GB" sz="2000" dirty="0">
                <a:latin typeface="Century Gothic" panose="020B0502020202020204" pitchFamily="34" charset="0"/>
              </a:rPr>
              <a:t>We interviewed four of the Haringey respondents to find out more</a:t>
            </a:r>
          </a:p>
          <a:p>
            <a:pPr marL="0" lvl="1" indent="0">
              <a:buNone/>
            </a:pPr>
            <a:endParaRPr lang="en-GB" sz="1600" dirty="0"/>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4</a:t>
            </a:fld>
            <a:endParaRPr lang="en-GB" noProof="0"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617" r="21617"/>
          <a:stretch/>
        </p:blipFill>
        <p:spPr>
          <a:xfrm>
            <a:off x="449261" y="705907"/>
            <a:ext cx="3096000" cy="3636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496" y="1340768"/>
            <a:ext cx="8208000" cy="3888432"/>
          </a:xfrm>
        </p:spPr>
        <p:txBody>
          <a:bodyPr/>
          <a:lstStyle/>
          <a:p>
            <a:pPr marL="285750" indent="-285750">
              <a:buFont typeface="Arial" panose="020B0604020202020204" pitchFamily="34" charset="0"/>
              <a:buChar char="•"/>
            </a:pPr>
            <a:r>
              <a:rPr lang="en-GB" sz="2000" dirty="0"/>
              <a:t>Long COVID badly affected people's ability to work, leading to some people having to reduce their working hours or stop working</a:t>
            </a:r>
          </a:p>
          <a:p>
            <a:pPr marL="285750" indent="-285750">
              <a:buFont typeface="Arial" panose="020B0604020202020204" pitchFamily="34" charset="0"/>
              <a:buChar char="•"/>
            </a:pPr>
            <a:r>
              <a:rPr lang="en-GB" sz="2000" dirty="0">
                <a:latin typeface="Century Gothic" panose="020B0502020202020204" pitchFamily="34" charset="0"/>
              </a:rPr>
              <a:t>15 </a:t>
            </a:r>
            <a:r>
              <a:rPr lang="en-GB" sz="2000" dirty="0"/>
              <a:t>out </a:t>
            </a:r>
            <a:r>
              <a:rPr lang="en-GB" sz="2000" dirty="0">
                <a:latin typeface="Century Gothic" panose="020B0502020202020204" pitchFamily="34" charset="0"/>
              </a:rPr>
              <a:t>of 21 respondents (71%) said Long COVID had impacted on their ability to work or the number of hours they can work</a:t>
            </a:r>
          </a:p>
          <a:p>
            <a:pPr marL="285750" indent="-285750">
              <a:buFont typeface="Arial" panose="020B0604020202020204" pitchFamily="34" charset="0"/>
              <a:buChar char="•"/>
            </a:pPr>
            <a:r>
              <a:rPr lang="en-GB" sz="2000" dirty="0">
                <a:latin typeface="Century Gothic" panose="020B0502020202020204" pitchFamily="34" charset="0"/>
              </a:rPr>
              <a:t>Two people were made redundant</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7" name="Footer Placeholder 16"/>
          <p:cNvSpPr>
            <a:spLocks noGrp="1"/>
          </p:cNvSpPr>
          <p:nvPr>
            <p:ph type="ftr" sz="quarter" idx="11"/>
          </p:nvPr>
        </p:nvSpPr>
        <p:spPr>
          <a:xfrm>
            <a:off x="-2196752" y="6195416"/>
            <a:ext cx="1774844" cy="360000"/>
          </a:xfrm>
        </p:spPr>
        <p:txBody>
          <a:bodyPr/>
          <a:lstStyle/>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7" name="Title 6"/>
          <p:cNvSpPr>
            <a:spLocks noGrp="1"/>
          </p:cNvSpPr>
          <p:nvPr>
            <p:ph type="title"/>
          </p:nvPr>
        </p:nvSpPr>
        <p:spPr>
          <a:xfrm>
            <a:off x="457200" y="617525"/>
            <a:ext cx="8435280" cy="468000"/>
          </a:xfrm>
        </p:spPr>
        <p:txBody>
          <a:bodyPr/>
          <a:lstStyle/>
          <a:p>
            <a:r>
              <a:rPr lang="en-GB" dirty="0"/>
              <a:t>Key findings – Employment and finances</a:t>
            </a: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46957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latin typeface="Century Gothic" panose="020B0502020202020204" pitchFamily="34" charset="0"/>
              </a:rPr>
              <a:t>It has put me on universal credit. I am self-employed and having Long COVID meant that I accrued a work</a:t>
            </a:r>
          </a:p>
          <a:p>
            <a:r>
              <a:rPr lang="en-GB" dirty="0">
                <a:latin typeface="Century Gothic" panose="020B0502020202020204" pitchFamily="34" charset="0"/>
              </a:rPr>
              <a:t>debt that I am still trying to pay off. </a:t>
            </a:r>
          </a:p>
          <a:p>
            <a:r>
              <a:rPr lang="en-GB" dirty="0">
                <a:latin typeface="Century Gothic" panose="020B0502020202020204" pitchFamily="34" charset="0"/>
              </a:rPr>
              <a:t>I was unable to claim for a self-employment grant or anything similar because I didn’t fit the narrow criteria.</a:t>
            </a:r>
          </a:p>
          <a:p>
            <a:pPr lvl="1"/>
            <a:r>
              <a:rPr lang="en-GB" dirty="0">
                <a:latin typeface="Century Gothic" panose="020B0502020202020204" pitchFamily="34" charset="0"/>
              </a:rPr>
              <a:t>Haringey Resident</a:t>
            </a:r>
          </a:p>
          <a:p>
            <a:pPr lvl="1"/>
            <a:endParaRPr lang="en-GB"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6</a:t>
            </a:fld>
            <a:endParaRPr lang="en-GB" noProof="0" dirty="0"/>
          </a:p>
        </p:txBody>
      </p:sp>
    </p:spTree>
    <p:extLst>
      <p:ext uri="{BB962C8B-B14F-4D97-AF65-F5344CB8AC3E}">
        <p14:creationId xmlns:p14="http://schemas.microsoft.com/office/powerpoint/2010/main" val="232456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50366"/>
            <a:ext cx="8208000" cy="3506826"/>
          </a:xfrm>
        </p:spPr>
        <p:txBody>
          <a:bodyPr/>
          <a:lstStyle/>
          <a:p>
            <a:pPr marL="285750" indent="-285750">
              <a:buFont typeface="Arial" panose="020B0604020202020204" pitchFamily="34" charset="0"/>
              <a:buChar char="•"/>
            </a:pPr>
            <a:r>
              <a:rPr lang="en-GB" sz="2000" dirty="0">
                <a:latin typeface="Century Gothic" panose="020B0502020202020204" pitchFamily="34" charset="0"/>
              </a:rPr>
              <a:t>Statutory services (Haringey Council, NCL CCG, and NHS Trusts) should model being a good employer for people living with Long COVID. </a:t>
            </a:r>
          </a:p>
          <a:p>
            <a:pPr marL="285750" indent="-285750">
              <a:buFont typeface="Arial" panose="020B0604020202020204" pitchFamily="34" charset="0"/>
              <a:buChar char="•"/>
            </a:pPr>
            <a:r>
              <a:rPr lang="en-GB" sz="2000" dirty="0">
                <a:latin typeface="Century Gothic" panose="020B0502020202020204" pitchFamily="34" charset="0"/>
              </a:rPr>
              <a:t>HR departments should ensure reasonable adjustments are made, and flexible working arrangements explored, to ensure people can keep their jobs and continue to work</a:t>
            </a:r>
          </a:p>
          <a:p>
            <a:pPr marL="285750" indent="-285750">
              <a:buFont typeface="Arial" panose="020B0604020202020204" pitchFamily="34" charset="0"/>
              <a:buChar char="•"/>
            </a:pPr>
            <a:r>
              <a:rPr lang="en-GB" sz="2000" dirty="0">
                <a:latin typeface="Century Gothic" panose="020B0502020202020204" pitchFamily="34" charset="0"/>
              </a:rPr>
              <a:t>Information, help and support should be provided to people living with Long COVID to ensure they are able to access any benefits they are entitled to</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7</a:t>
            </a:fld>
            <a:endParaRPr lang="en-GB" noProof="0" dirty="0"/>
          </a:p>
        </p:txBody>
      </p:sp>
      <p:sp>
        <p:nvSpPr>
          <p:cNvPr id="7" name="Title 6"/>
          <p:cNvSpPr>
            <a:spLocks noGrp="1"/>
          </p:cNvSpPr>
          <p:nvPr>
            <p:ph type="title"/>
          </p:nvPr>
        </p:nvSpPr>
        <p:spPr>
          <a:xfrm>
            <a:off x="457200" y="302584"/>
            <a:ext cx="8579296" cy="782941"/>
          </a:xfrm>
        </p:spPr>
        <p:txBody>
          <a:bodyPr/>
          <a:lstStyle/>
          <a:p>
            <a:r>
              <a:rPr lang="en-GB" dirty="0"/>
              <a:t>R</a:t>
            </a:r>
            <a:r>
              <a:rPr lang="en-GB" dirty="0">
                <a:latin typeface="Century Gothic" panose="020B0502020202020204" pitchFamily="34" charset="0"/>
              </a:rPr>
              <a:t>ecommendations – Employment and finances</a:t>
            </a: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88121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08000" cy="3888432"/>
          </a:xfrm>
        </p:spPr>
        <p:txBody>
          <a:bodyPr/>
          <a:lstStyle/>
          <a:p>
            <a:pPr marL="285750" lvl="0" indent="-285750">
              <a:buFont typeface="Arial" panose="020B0604020202020204" pitchFamily="34" charset="0"/>
              <a:buChar char="•"/>
            </a:pPr>
            <a:r>
              <a:rPr lang="en-GB" sz="2200" dirty="0"/>
              <a:t>16 out of 21(76%) respondents said their physical health had been impacted by Long COVID</a:t>
            </a:r>
          </a:p>
          <a:p>
            <a:pPr marL="285750" lvl="0" indent="-285750">
              <a:buFont typeface="Arial" panose="020B0604020202020204" pitchFamily="34" charset="0"/>
              <a:buChar char="•"/>
            </a:pPr>
            <a:r>
              <a:rPr lang="en-GB" sz="2200" dirty="0"/>
              <a:t>They reported significant, wide ranging, multiple and severe physical health impacts. </a:t>
            </a:r>
          </a:p>
          <a:p>
            <a:pPr marL="285750" lvl="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p:txBody>
      </p:sp>
      <p:sp>
        <p:nvSpPr>
          <p:cNvPr id="17" name="Footer Placeholder 16"/>
          <p:cNvSpPr>
            <a:spLocks noGrp="1"/>
          </p:cNvSpPr>
          <p:nvPr>
            <p:ph type="ftr" sz="quarter" idx="11"/>
          </p:nvPr>
        </p:nvSpPr>
        <p:spPr>
          <a:xfrm>
            <a:off x="-2196752" y="6195416"/>
            <a:ext cx="1774844" cy="360000"/>
          </a:xfrm>
        </p:spPr>
        <p:txBody>
          <a:bodyPr/>
          <a:lstStyle/>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7" name="Title 6"/>
          <p:cNvSpPr>
            <a:spLocks noGrp="1"/>
          </p:cNvSpPr>
          <p:nvPr>
            <p:ph type="title"/>
          </p:nvPr>
        </p:nvSpPr>
        <p:spPr/>
        <p:txBody>
          <a:bodyPr/>
          <a:lstStyle/>
          <a:p>
            <a:r>
              <a:rPr lang="en-GB" dirty="0"/>
              <a:t>Key findings – Physical health</a:t>
            </a:r>
            <a:endParaRPr lang="en-GB"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01433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95DF58-4118-4551-8C61-1A7ED177FA2D}" type="slidenum">
              <a:rPr lang="en-GB" noProof="0" smtClean="0"/>
              <a:pPr/>
              <a:t>9</a:t>
            </a:fld>
            <a:endParaRPr lang="en-GB" noProof="0" dirty="0"/>
          </a:p>
        </p:txBody>
      </p:sp>
      <p:sp>
        <p:nvSpPr>
          <p:cNvPr id="5" name="Content Placeholder 4"/>
          <p:cNvSpPr>
            <a:spLocks noGrp="1"/>
          </p:cNvSpPr>
          <p:nvPr>
            <p:ph idx="1"/>
          </p:nvPr>
        </p:nvSpPr>
        <p:spPr/>
        <p:txBody>
          <a:bodyPr/>
          <a:lstStyle/>
          <a:p>
            <a:r>
              <a:rPr lang="en-GB" sz="2800" dirty="0"/>
              <a:t>At the age of 35, I’m not able to live a normal life. I’m in so much pain and I’m so exhausted that all I can do is force myself to work from home and stay in bed. </a:t>
            </a:r>
          </a:p>
          <a:p>
            <a:r>
              <a:rPr lang="en-GB" sz="2800" dirty="0"/>
              <a:t>All the joy is gone, there is only pain, exhaustion and anticipation of more pain.</a:t>
            </a:r>
          </a:p>
          <a:p>
            <a:r>
              <a:rPr lang="en-GB" sz="2800" dirty="0"/>
              <a:t>I used to be an active smart person now due to the brain fog I feel like an idiot most of the time. </a:t>
            </a:r>
            <a:endParaRPr lang="en-GB" sz="2800" dirty="0">
              <a:latin typeface="Century Gothic" panose="020B0502020202020204" pitchFamily="34" charset="0"/>
            </a:endParaRPr>
          </a:p>
          <a:p>
            <a:pPr lvl="1"/>
            <a:r>
              <a:rPr lang="en-GB" dirty="0">
                <a:latin typeface="Century Gothic" panose="020B0502020202020204" pitchFamily="34" charset="0"/>
              </a:rPr>
              <a:t>Haringey Resident </a:t>
            </a:r>
          </a:p>
        </p:txBody>
      </p:sp>
    </p:spTree>
    <p:extLst>
      <p:ext uri="{BB962C8B-B14F-4D97-AF65-F5344CB8AC3E}">
        <p14:creationId xmlns:p14="http://schemas.microsoft.com/office/powerpoint/2010/main" val="626820903"/>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3" ma:contentTypeDescription="Create a new document." ma:contentTypeScope="" ma:versionID="891189f2f97f12511b66d5f8ad612ee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ca25df0ffed8c4de39bca54504d4ee72"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AFE27-9A96-443C-8B92-7548B28108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F76623-ACC5-4FA2-A4B7-F2116C3F8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4A84D9-E590-4DB6-A58B-13643AA3E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624</TotalTime>
  <Words>1225</Words>
  <Application>Microsoft Office PowerPoint</Application>
  <PresentationFormat>On-screen Show (4:3)</PresentationFormat>
  <Paragraphs>129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Poppins</vt:lpstr>
      <vt:lpstr>Healthwatch Theme 2021</vt:lpstr>
      <vt:lpstr>Long COVID report</vt:lpstr>
      <vt:lpstr>Why we wanted to find out about Long COVID </vt:lpstr>
      <vt:lpstr>Haringey Long COVID project</vt:lpstr>
      <vt:lpstr>Participants </vt:lpstr>
      <vt:lpstr>Key findings – Employment and finances</vt:lpstr>
      <vt:lpstr>PowerPoint Presentation</vt:lpstr>
      <vt:lpstr>Recommendations – Employment and finances</vt:lpstr>
      <vt:lpstr>Key findings – Physical health</vt:lpstr>
      <vt:lpstr>PowerPoint Presentation</vt:lpstr>
      <vt:lpstr>Key findings – Mental health </vt:lpstr>
      <vt:lpstr>PowerPoint Presentation</vt:lpstr>
      <vt:lpstr>Key findings - Diagnosis </vt:lpstr>
      <vt:lpstr>PowerPoint Presentation</vt:lpstr>
      <vt:lpstr>PowerPoint Presentation</vt:lpstr>
      <vt:lpstr>Recommendations - Diagnosis </vt:lpstr>
      <vt:lpstr>Key findings – Healthcare </vt:lpstr>
      <vt:lpstr>Recommendations – Healthcare - Support </vt:lpstr>
      <vt:lpstr>Recommendations – Healthcare –      Long COVID pathway </vt:lpstr>
      <vt:lpstr>Recommendations – Healthcare </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Tanya Murat</cp:lastModifiedBy>
  <cp:revision>14</cp:revision>
  <dcterms:created xsi:type="dcterms:W3CDTF">2021-12-15T13:29:26Z</dcterms:created>
  <dcterms:modified xsi:type="dcterms:W3CDTF">2022-06-20T14:04:15Z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0x010100480EA4E9A0D10A4B86B174D08978D5EB</vt:lpwstr>
  </property>
</Properties>
</file>