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0" r:id="rId5"/>
    <p:sldId id="257" r:id="rId6"/>
    <p:sldId id="314" r:id="rId7"/>
    <p:sldId id="316" r:id="rId8"/>
    <p:sldId id="320" r:id="rId9"/>
    <p:sldId id="32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436" userDrawn="1">
          <p15:clr>
            <a:srgbClr val="A4A3A4"/>
          </p15:clr>
        </p15:guide>
        <p15:guide id="4" orient="horz" pos="1434" userDrawn="1">
          <p15:clr>
            <a:srgbClr val="A4A3A4"/>
          </p15:clr>
        </p15:guide>
        <p15:guide id="5" pos="862" userDrawn="1">
          <p15:clr>
            <a:srgbClr val="A4A3A4"/>
          </p15:clr>
        </p15:guide>
        <p15:guide id="6" pos="49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34"/>
    <a:srgbClr val="0054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8F524-B033-F243-BC90-3D0299D8F1EF}" v="9" dt="2021-03-04T13:55:45.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4"/>
    <p:restoredTop sz="94694"/>
  </p:normalViewPr>
  <p:slideViewPr>
    <p:cSldViewPr snapToGrid="0" snapToObjects="1">
      <p:cViewPr varScale="1">
        <p:scale>
          <a:sx n="96" d="100"/>
          <a:sy n="96" d="100"/>
        </p:scale>
        <p:origin x="-2408" y="-112"/>
      </p:cViewPr>
      <p:guideLst>
        <p:guide orient="horz" pos="2160"/>
        <p:guide orient="horz" pos="436"/>
        <p:guide orient="horz" pos="1434"/>
        <p:guide pos="2880"/>
        <p:guide pos="862"/>
        <p:guide pos="49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akspatel:Documents:Vaccine%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akspatel:Documents:Covid19%20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akspatel:Documents:Vaccine%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akspatel:Documents:Covid19%20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Black</a:t>
            </a:r>
          </a:p>
        </c:rich>
      </c:tx>
      <c:layout/>
      <c:overlay val="0"/>
    </c:title>
    <c:autoTitleDeleted val="0"/>
    <c:plotArea>
      <c:layout/>
      <c:pieChart>
        <c:varyColors val="1"/>
        <c:dLbls>
          <c:showLegendKey val="0"/>
          <c:showVal val="0"/>
          <c:showCatName val="1"/>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Sheet1!$B$15</c:f>
              <c:strCache>
                <c:ptCount val="1"/>
                <c:pt idx="0">
                  <c:v>Yes</c:v>
                </c:pt>
              </c:strCache>
            </c:strRef>
          </c:tx>
          <c:spPr>
            <a:solidFill>
              <a:srgbClr val="008000"/>
            </a:solidFill>
          </c:spPr>
          <c:invertIfNegative val="0"/>
          <c:cat>
            <c:strRef>
              <c:f>Sheet1!$A$16:$A$23</c:f>
              <c:strCache>
                <c:ptCount val="8"/>
                <c:pt idx="0">
                  <c:v>18-24</c:v>
                </c:pt>
                <c:pt idx="1">
                  <c:v>25-34</c:v>
                </c:pt>
                <c:pt idx="2">
                  <c:v>35-44</c:v>
                </c:pt>
                <c:pt idx="3">
                  <c:v>45-54</c:v>
                </c:pt>
                <c:pt idx="4">
                  <c:v>55-64</c:v>
                </c:pt>
                <c:pt idx="5">
                  <c:v>65-74</c:v>
                </c:pt>
                <c:pt idx="6">
                  <c:v>75-84</c:v>
                </c:pt>
                <c:pt idx="7">
                  <c:v>85+</c:v>
                </c:pt>
              </c:strCache>
            </c:strRef>
          </c:cat>
          <c:val>
            <c:numRef>
              <c:f>Sheet1!$B$16:$B$23</c:f>
              <c:numCache>
                <c:formatCode>0%</c:formatCode>
                <c:ptCount val="8"/>
                <c:pt idx="0">
                  <c:v>0.666666666666667</c:v>
                </c:pt>
                <c:pt idx="1">
                  <c:v>0.807692307692308</c:v>
                </c:pt>
                <c:pt idx="2">
                  <c:v>0.692307692307692</c:v>
                </c:pt>
                <c:pt idx="3">
                  <c:v>0.769230769230769</c:v>
                </c:pt>
                <c:pt idx="4">
                  <c:v>0.87037037037037</c:v>
                </c:pt>
                <c:pt idx="5">
                  <c:v>0.884615384615385</c:v>
                </c:pt>
                <c:pt idx="6">
                  <c:v>1.0</c:v>
                </c:pt>
                <c:pt idx="7">
                  <c:v>0.875</c:v>
                </c:pt>
              </c:numCache>
            </c:numRef>
          </c:val>
          <c:extLst xmlns:c16r2="http://schemas.microsoft.com/office/drawing/2015/06/chart">
            <c:ext xmlns:c16="http://schemas.microsoft.com/office/drawing/2014/chart" uri="{C3380CC4-5D6E-409C-BE32-E72D297353CC}">
              <c16:uniqueId val="{00000000-DF6C-FF43-8B2E-A40D523C70EF}"/>
            </c:ext>
          </c:extLst>
        </c:ser>
        <c:ser>
          <c:idx val="1"/>
          <c:order val="1"/>
          <c:tx>
            <c:strRef>
              <c:f>Sheet1!$C$15</c:f>
              <c:strCache>
                <c:ptCount val="1"/>
                <c:pt idx="0">
                  <c:v>Don't Know</c:v>
                </c:pt>
              </c:strCache>
            </c:strRef>
          </c:tx>
          <c:spPr>
            <a:solidFill>
              <a:srgbClr val="FFFF00"/>
            </a:solidFill>
          </c:spPr>
          <c:invertIfNegative val="0"/>
          <c:cat>
            <c:strRef>
              <c:f>Sheet1!$A$16:$A$23</c:f>
              <c:strCache>
                <c:ptCount val="8"/>
                <c:pt idx="0">
                  <c:v>18-24</c:v>
                </c:pt>
                <c:pt idx="1">
                  <c:v>25-34</c:v>
                </c:pt>
                <c:pt idx="2">
                  <c:v>35-44</c:v>
                </c:pt>
                <c:pt idx="3">
                  <c:v>45-54</c:v>
                </c:pt>
                <c:pt idx="4">
                  <c:v>55-64</c:v>
                </c:pt>
                <c:pt idx="5">
                  <c:v>65-74</c:v>
                </c:pt>
                <c:pt idx="6">
                  <c:v>75-84</c:v>
                </c:pt>
                <c:pt idx="7">
                  <c:v>85+</c:v>
                </c:pt>
              </c:strCache>
            </c:strRef>
          </c:cat>
          <c:val>
            <c:numRef>
              <c:f>Sheet1!$C$16:$C$23</c:f>
              <c:numCache>
                <c:formatCode>0%</c:formatCode>
                <c:ptCount val="8"/>
                <c:pt idx="0">
                  <c:v>0.0</c:v>
                </c:pt>
                <c:pt idx="1">
                  <c:v>0.0384615384615385</c:v>
                </c:pt>
                <c:pt idx="2">
                  <c:v>0.153846153846154</c:v>
                </c:pt>
                <c:pt idx="3">
                  <c:v>0.115384615384615</c:v>
                </c:pt>
                <c:pt idx="4">
                  <c:v>0.037037037037037</c:v>
                </c:pt>
                <c:pt idx="5">
                  <c:v>0.0961538461538461</c:v>
                </c:pt>
                <c:pt idx="6">
                  <c:v>0.0</c:v>
                </c:pt>
                <c:pt idx="7">
                  <c:v>0.0</c:v>
                </c:pt>
              </c:numCache>
            </c:numRef>
          </c:val>
          <c:extLst xmlns:c16r2="http://schemas.microsoft.com/office/drawing/2015/06/chart">
            <c:ext xmlns:c16="http://schemas.microsoft.com/office/drawing/2014/chart" uri="{C3380CC4-5D6E-409C-BE32-E72D297353CC}">
              <c16:uniqueId val="{00000001-DF6C-FF43-8B2E-A40D523C70EF}"/>
            </c:ext>
          </c:extLst>
        </c:ser>
        <c:ser>
          <c:idx val="2"/>
          <c:order val="2"/>
          <c:tx>
            <c:strRef>
              <c:f>Sheet1!$D$15</c:f>
              <c:strCache>
                <c:ptCount val="1"/>
                <c:pt idx="0">
                  <c:v>No</c:v>
                </c:pt>
              </c:strCache>
            </c:strRef>
          </c:tx>
          <c:spPr>
            <a:solidFill>
              <a:srgbClr val="FF0000"/>
            </a:solidFill>
          </c:spPr>
          <c:invertIfNegative val="0"/>
          <c:cat>
            <c:strRef>
              <c:f>Sheet1!$A$16:$A$23</c:f>
              <c:strCache>
                <c:ptCount val="8"/>
                <c:pt idx="0">
                  <c:v>18-24</c:v>
                </c:pt>
                <c:pt idx="1">
                  <c:v>25-34</c:v>
                </c:pt>
                <c:pt idx="2">
                  <c:v>35-44</c:v>
                </c:pt>
                <c:pt idx="3">
                  <c:v>45-54</c:v>
                </c:pt>
                <c:pt idx="4">
                  <c:v>55-64</c:v>
                </c:pt>
                <c:pt idx="5">
                  <c:v>65-74</c:v>
                </c:pt>
                <c:pt idx="6">
                  <c:v>75-84</c:v>
                </c:pt>
                <c:pt idx="7">
                  <c:v>85+</c:v>
                </c:pt>
              </c:strCache>
            </c:strRef>
          </c:cat>
          <c:val>
            <c:numRef>
              <c:f>Sheet1!$D$16:$D$23</c:f>
              <c:numCache>
                <c:formatCode>0%</c:formatCode>
                <c:ptCount val="8"/>
                <c:pt idx="0">
                  <c:v>0.333333333333333</c:v>
                </c:pt>
                <c:pt idx="1">
                  <c:v>0.153846153846154</c:v>
                </c:pt>
                <c:pt idx="2">
                  <c:v>0.153846153846154</c:v>
                </c:pt>
                <c:pt idx="3">
                  <c:v>0.115384615384615</c:v>
                </c:pt>
                <c:pt idx="4">
                  <c:v>0.0925925925925926</c:v>
                </c:pt>
                <c:pt idx="5">
                  <c:v>0.0192307692307692</c:v>
                </c:pt>
                <c:pt idx="6">
                  <c:v>0.0</c:v>
                </c:pt>
                <c:pt idx="7">
                  <c:v>0.125</c:v>
                </c:pt>
              </c:numCache>
            </c:numRef>
          </c:val>
          <c:extLst xmlns:c16r2="http://schemas.microsoft.com/office/drawing/2015/06/chart">
            <c:ext xmlns:c16="http://schemas.microsoft.com/office/drawing/2014/chart" uri="{C3380CC4-5D6E-409C-BE32-E72D297353CC}">
              <c16:uniqueId val="{00000002-DF6C-FF43-8B2E-A40D523C70EF}"/>
            </c:ext>
          </c:extLst>
        </c:ser>
        <c:dLbls>
          <c:showLegendKey val="0"/>
          <c:showVal val="0"/>
          <c:showCatName val="0"/>
          <c:showSerName val="0"/>
          <c:showPercent val="0"/>
          <c:showBubbleSize val="0"/>
        </c:dLbls>
        <c:gapWidth val="150"/>
        <c:overlap val="100"/>
        <c:axId val="574708616"/>
        <c:axId val="412227608"/>
      </c:barChart>
      <c:catAx>
        <c:axId val="574708616"/>
        <c:scaling>
          <c:orientation val="minMax"/>
        </c:scaling>
        <c:delete val="0"/>
        <c:axPos val="b"/>
        <c:title>
          <c:tx>
            <c:rich>
              <a:bodyPr/>
              <a:lstStyle/>
              <a:p>
                <a:pPr>
                  <a:defRPr/>
                </a:pPr>
                <a:r>
                  <a:rPr lang="en-US"/>
                  <a:t>Age</a:t>
                </a:r>
              </a:p>
            </c:rich>
          </c:tx>
          <c:layout/>
          <c:overlay val="0"/>
        </c:title>
        <c:numFmt formatCode="General" sourceLinked="0"/>
        <c:majorTickMark val="out"/>
        <c:minorTickMark val="none"/>
        <c:tickLblPos val="nextTo"/>
        <c:crossAx val="412227608"/>
        <c:crosses val="autoZero"/>
        <c:auto val="1"/>
        <c:lblAlgn val="ctr"/>
        <c:lblOffset val="100"/>
        <c:noMultiLvlLbl val="0"/>
      </c:catAx>
      <c:valAx>
        <c:axId val="412227608"/>
        <c:scaling>
          <c:orientation val="minMax"/>
        </c:scaling>
        <c:delete val="0"/>
        <c:axPos val="l"/>
        <c:majorGridlines/>
        <c:numFmt formatCode="0%" sourceLinked="1"/>
        <c:majorTickMark val="out"/>
        <c:minorTickMark val="none"/>
        <c:tickLblPos val="nextTo"/>
        <c:crossAx val="574708616"/>
        <c:crosses val="autoZero"/>
        <c:crossBetween val="between"/>
      </c:valAx>
      <c:dTable>
        <c:showHorzBorder val="1"/>
        <c:showVertBorder val="1"/>
        <c:showOutline val="1"/>
        <c:showKeys val="1"/>
      </c:dTable>
    </c:plotArea>
    <c:plotVisOnly val="1"/>
    <c:dispBlanksAs val="gap"/>
    <c:showDLblsOverMax val="0"/>
  </c:chart>
  <c:txPr>
    <a:bodyPr/>
    <a:lstStyle/>
    <a:p>
      <a:pPr>
        <a:defRPr sz="1400">
          <a:latin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Black</a:t>
            </a:r>
          </a:p>
        </c:rich>
      </c:tx>
      <c:layout/>
      <c:overlay val="0"/>
    </c:title>
    <c:autoTitleDeleted val="0"/>
    <c:plotArea>
      <c:layout/>
      <c:pieChart>
        <c:varyColors val="1"/>
        <c:dLbls>
          <c:showLegendKey val="0"/>
          <c:showVal val="0"/>
          <c:showCatName val="1"/>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Sheet1!$B$48</c:f>
              <c:strCache>
                <c:ptCount val="1"/>
                <c:pt idx="0">
                  <c:v>Yes</c:v>
                </c:pt>
              </c:strCache>
            </c:strRef>
          </c:tx>
          <c:spPr>
            <a:solidFill>
              <a:srgbClr val="008000"/>
            </a:solidFill>
          </c:spPr>
          <c:invertIfNegative val="0"/>
          <c:cat>
            <c:strRef>
              <c:f>Sheet1!$A$49:$A$56</c:f>
              <c:strCache>
                <c:ptCount val="8"/>
                <c:pt idx="0">
                  <c:v>18-24</c:v>
                </c:pt>
                <c:pt idx="1">
                  <c:v>25-34</c:v>
                </c:pt>
                <c:pt idx="2">
                  <c:v>35-44</c:v>
                </c:pt>
                <c:pt idx="3">
                  <c:v>45-54</c:v>
                </c:pt>
                <c:pt idx="4">
                  <c:v>55-64</c:v>
                </c:pt>
                <c:pt idx="5">
                  <c:v>65-74</c:v>
                </c:pt>
                <c:pt idx="6">
                  <c:v>75-84</c:v>
                </c:pt>
                <c:pt idx="7">
                  <c:v>85+</c:v>
                </c:pt>
              </c:strCache>
            </c:strRef>
          </c:cat>
          <c:val>
            <c:numRef>
              <c:f>Sheet1!$B$49:$B$56</c:f>
              <c:numCache>
                <c:formatCode>0%</c:formatCode>
                <c:ptCount val="8"/>
                <c:pt idx="0">
                  <c:v>0.333333333333333</c:v>
                </c:pt>
                <c:pt idx="1">
                  <c:v>0.04</c:v>
                </c:pt>
                <c:pt idx="2">
                  <c:v>0.0789473684210526</c:v>
                </c:pt>
                <c:pt idx="3">
                  <c:v>0.115384615384615</c:v>
                </c:pt>
                <c:pt idx="4">
                  <c:v>0.150943396226415</c:v>
                </c:pt>
                <c:pt idx="5">
                  <c:v>0.0588235294117647</c:v>
                </c:pt>
                <c:pt idx="6">
                  <c:v>0.0588235294117647</c:v>
                </c:pt>
                <c:pt idx="7">
                  <c:v>0.0</c:v>
                </c:pt>
              </c:numCache>
            </c:numRef>
          </c:val>
          <c:extLst xmlns:c16r2="http://schemas.microsoft.com/office/drawing/2015/06/chart">
            <c:ext xmlns:c16="http://schemas.microsoft.com/office/drawing/2014/chart" uri="{C3380CC4-5D6E-409C-BE32-E72D297353CC}">
              <c16:uniqueId val="{00000000-5A66-2F4E-AC17-19EA1B80160D}"/>
            </c:ext>
          </c:extLst>
        </c:ser>
        <c:ser>
          <c:idx val="1"/>
          <c:order val="1"/>
          <c:tx>
            <c:strRef>
              <c:f>Sheet1!$C$48</c:f>
              <c:strCache>
                <c:ptCount val="1"/>
                <c:pt idx="0">
                  <c:v>No</c:v>
                </c:pt>
              </c:strCache>
            </c:strRef>
          </c:tx>
          <c:spPr>
            <a:solidFill>
              <a:srgbClr val="FF0000"/>
            </a:solidFill>
          </c:spPr>
          <c:invertIfNegative val="0"/>
          <c:cat>
            <c:strRef>
              <c:f>Sheet1!$A$49:$A$56</c:f>
              <c:strCache>
                <c:ptCount val="8"/>
                <c:pt idx="0">
                  <c:v>18-24</c:v>
                </c:pt>
                <c:pt idx="1">
                  <c:v>25-34</c:v>
                </c:pt>
                <c:pt idx="2">
                  <c:v>35-44</c:v>
                </c:pt>
                <c:pt idx="3">
                  <c:v>45-54</c:v>
                </c:pt>
                <c:pt idx="4">
                  <c:v>55-64</c:v>
                </c:pt>
                <c:pt idx="5">
                  <c:v>65-74</c:v>
                </c:pt>
                <c:pt idx="6">
                  <c:v>75-84</c:v>
                </c:pt>
                <c:pt idx="7">
                  <c:v>85+</c:v>
                </c:pt>
              </c:strCache>
            </c:strRef>
          </c:cat>
          <c:val>
            <c:numRef>
              <c:f>Sheet1!$C$49:$C$56</c:f>
              <c:numCache>
                <c:formatCode>0%</c:formatCode>
                <c:ptCount val="8"/>
                <c:pt idx="0">
                  <c:v>0.666666666666667</c:v>
                </c:pt>
                <c:pt idx="1">
                  <c:v>0.96</c:v>
                </c:pt>
                <c:pt idx="2">
                  <c:v>0.921052631578947</c:v>
                </c:pt>
                <c:pt idx="3">
                  <c:v>0.884615384615385</c:v>
                </c:pt>
                <c:pt idx="4">
                  <c:v>0.849056603773585</c:v>
                </c:pt>
                <c:pt idx="5">
                  <c:v>0.941176470588235</c:v>
                </c:pt>
                <c:pt idx="6">
                  <c:v>0.941176470588235</c:v>
                </c:pt>
                <c:pt idx="7">
                  <c:v>1.0</c:v>
                </c:pt>
              </c:numCache>
            </c:numRef>
          </c:val>
          <c:extLst xmlns:c16r2="http://schemas.microsoft.com/office/drawing/2015/06/chart">
            <c:ext xmlns:c16="http://schemas.microsoft.com/office/drawing/2014/chart" uri="{C3380CC4-5D6E-409C-BE32-E72D297353CC}">
              <c16:uniqueId val="{00000001-5A66-2F4E-AC17-19EA1B80160D}"/>
            </c:ext>
          </c:extLst>
        </c:ser>
        <c:dLbls>
          <c:showLegendKey val="0"/>
          <c:showVal val="0"/>
          <c:showCatName val="0"/>
          <c:showSerName val="0"/>
          <c:showPercent val="0"/>
          <c:showBubbleSize val="0"/>
        </c:dLbls>
        <c:gapWidth val="150"/>
        <c:overlap val="100"/>
        <c:axId val="2678488"/>
        <c:axId val="2684040"/>
      </c:barChart>
      <c:catAx>
        <c:axId val="2678488"/>
        <c:scaling>
          <c:orientation val="minMax"/>
        </c:scaling>
        <c:delete val="0"/>
        <c:axPos val="b"/>
        <c:title>
          <c:tx>
            <c:rich>
              <a:bodyPr/>
              <a:lstStyle/>
              <a:p>
                <a:pPr>
                  <a:defRPr sz="1400">
                    <a:latin typeface="Arial"/>
                  </a:defRPr>
                </a:pPr>
                <a:r>
                  <a:rPr lang="en-US" sz="1400">
                    <a:latin typeface="Arial"/>
                  </a:rPr>
                  <a:t>Age</a:t>
                </a:r>
              </a:p>
            </c:rich>
          </c:tx>
          <c:layout/>
          <c:overlay val="0"/>
        </c:title>
        <c:numFmt formatCode="General" sourceLinked="0"/>
        <c:majorTickMark val="out"/>
        <c:minorTickMark val="none"/>
        <c:tickLblPos val="nextTo"/>
        <c:crossAx val="2684040"/>
        <c:crosses val="autoZero"/>
        <c:auto val="1"/>
        <c:lblAlgn val="ctr"/>
        <c:lblOffset val="100"/>
        <c:noMultiLvlLbl val="0"/>
      </c:catAx>
      <c:valAx>
        <c:axId val="2684040"/>
        <c:scaling>
          <c:orientation val="minMax"/>
        </c:scaling>
        <c:delete val="0"/>
        <c:axPos val="l"/>
        <c:majorGridlines/>
        <c:numFmt formatCode="0%" sourceLinked="1"/>
        <c:majorTickMark val="out"/>
        <c:minorTickMark val="none"/>
        <c:tickLblPos val="nextTo"/>
        <c:crossAx val="2678488"/>
        <c:crosses val="autoZero"/>
        <c:crossBetween val="between"/>
      </c:valAx>
      <c:dTable>
        <c:showHorzBorder val="1"/>
        <c:showVertBorder val="1"/>
        <c:showOutline val="1"/>
        <c:showKeys val="1"/>
        <c:txPr>
          <a:bodyPr/>
          <a:lstStyle/>
          <a:p>
            <a:pPr rtl="0">
              <a:defRPr sz="1400">
                <a:latin typeface="Arial"/>
              </a:defRPr>
            </a:pPr>
            <a:endParaRPr lang="en-US"/>
          </a:p>
        </c:txPr>
      </c:dTable>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14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Healthwatch 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462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94958"/>
      </p:ext>
    </p:extLst>
  </p:cSld>
  <p:clrMap bg1="lt1" tx1="dk1" bg2="lt2" tx2="dk2" accent1="accent1" accent2="accent2" accent3="accent3" accent4="accent4" accent5="accent5" accent6="accent6" hlink="hlink" folHlink="folHlink"/>
  <p:sldLayoutIdLst>
    <p:sldLayoutId id="2147483650" r:id="rId1"/>
    <p:sldLayoutId id="214748366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EE5CF1A9-D0A8-B747-B72A-D2675C9291DE}"/>
              </a:ext>
            </a:extLst>
          </p:cNvPr>
          <p:cNvPicPr>
            <a:picLocks noChangeAspect="1"/>
          </p:cNvPicPr>
          <p:nvPr/>
        </p:nvPicPr>
        <p:blipFill>
          <a:blip r:embed="rId3"/>
          <a:stretch>
            <a:fillRect/>
          </a:stretch>
        </p:blipFill>
        <p:spPr>
          <a:xfrm>
            <a:off x="0" y="0"/>
            <a:ext cx="9144000" cy="6858000"/>
          </a:xfrm>
          <a:prstGeom prst="rect">
            <a:avLst/>
          </a:prstGeom>
        </p:spPr>
      </p:pic>
      <p:pic>
        <p:nvPicPr>
          <p:cNvPr id="6" name="Picture 5" descr="Graphical user interface&#10;&#10;Description automatically generated">
            <a:extLst>
              <a:ext uri="{FF2B5EF4-FFF2-40B4-BE49-F238E27FC236}">
                <a16:creationId xmlns:a16="http://schemas.microsoft.com/office/drawing/2014/main" xmlns="" id="{FE9757D0-7438-4646-B9FA-EDF7381CC15A}"/>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20499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88912"/>
            <a:ext cx="4749800" cy="1307627"/>
          </a:xfrm>
          <a:prstGeom prst="rect">
            <a:avLst/>
          </a:prstGeom>
        </p:spPr>
        <p:txBody>
          <a:bodyPr>
            <a:normAutofit fontScale="90000"/>
          </a:bodyPr>
          <a:lstStyle/>
          <a:p>
            <a:pPr algn="l"/>
            <a:r>
              <a:rPr lang="en-GB" sz="3100" b="1" dirty="0">
                <a:solidFill>
                  <a:srgbClr val="007934"/>
                </a:solidFill>
                <a:latin typeface="Trebuchet MS"/>
                <a:cs typeface="Trebuchet MS"/>
              </a:rPr>
              <a:t>Survey Participants: </a:t>
            </a:r>
            <a:br>
              <a:rPr lang="en-GB" sz="3100" b="1" dirty="0">
                <a:solidFill>
                  <a:srgbClr val="007934"/>
                </a:solidFill>
                <a:latin typeface="Trebuchet MS"/>
                <a:cs typeface="Trebuchet MS"/>
              </a:rPr>
            </a:br>
            <a:r>
              <a:rPr lang="en-GB" sz="3100" b="1" dirty="0">
                <a:solidFill>
                  <a:srgbClr val="007934"/>
                </a:solidFill>
                <a:latin typeface="Trebuchet MS"/>
                <a:cs typeface="Trebuchet MS"/>
              </a:rPr>
              <a:t>Demographics</a:t>
            </a:r>
            <a:r>
              <a:rPr lang="en-GB" b="1" dirty="0">
                <a:solidFill>
                  <a:srgbClr val="E73E97"/>
                </a:solidFill>
                <a:latin typeface="Trebuchet MS"/>
                <a:cs typeface="Trebuchet MS"/>
              </a:rPr>
              <a:t/>
            </a:r>
            <a:br>
              <a:rPr lang="en-GB" b="1" dirty="0">
                <a:solidFill>
                  <a:srgbClr val="E73E97"/>
                </a:solidFill>
                <a:latin typeface="Trebuchet MS"/>
                <a:cs typeface="Trebuchet MS"/>
              </a:rPr>
            </a:br>
            <a:endParaRPr lang="en-US" dirty="0"/>
          </a:p>
        </p:txBody>
      </p:sp>
      <p:sp>
        <p:nvSpPr>
          <p:cNvPr id="3" name="Content Placeholder 2"/>
          <p:cNvSpPr>
            <a:spLocks noGrp="1"/>
          </p:cNvSpPr>
          <p:nvPr>
            <p:ph idx="4294967295"/>
          </p:nvPr>
        </p:nvSpPr>
        <p:spPr>
          <a:xfrm>
            <a:off x="457200" y="1662984"/>
            <a:ext cx="7800854" cy="4525963"/>
          </a:xfrm>
          <a:prstGeom prst="rect">
            <a:avLst/>
          </a:prstGeom>
        </p:spPr>
        <p:txBody>
          <a:bodyPr>
            <a:noAutofit/>
          </a:bodyPr>
          <a:lstStyle/>
          <a:p>
            <a:pPr marL="0" indent="0">
              <a:buNone/>
            </a:pPr>
            <a:endParaRPr lang="en-GB" sz="1600" dirty="0">
              <a:latin typeface="Trebuchet MS"/>
              <a:cs typeface="Trebuchet MS"/>
            </a:endParaRPr>
          </a:p>
          <a:p>
            <a:r>
              <a:rPr lang="en-GB" sz="1600" dirty="0">
                <a:latin typeface="Trebuchet MS"/>
                <a:cs typeface="Trebuchet MS"/>
              </a:rPr>
              <a:t>Age breakdown – good spread amongst the ages, except very few young people (18 to 24 years) and very few older people (85 years and over)</a:t>
            </a:r>
          </a:p>
          <a:p>
            <a:pPr marL="457200" lvl="1" indent="0">
              <a:buNone/>
            </a:pPr>
            <a:endParaRPr lang="en-GB" sz="1600" dirty="0">
              <a:latin typeface="Trebuchet MS"/>
            </a:endParaRPr>
          </a:p>
          <a:p>
            <a:pPr marL="457200" lvl="1" indent="0">
              <a:buNone/>
            </a:pPr>
            <a:r>
              <a:rPr lang="en-GB" sz="1600" dirty="0"/>
              <a:t>18-24 years	  3</a:t>
            </a:r>
            <a:br>
              <a:rPr lang="en-GB" sz="1600" dirty="0"/>
            </a:br>
            <a:r>
              <a:rPr lang="en-GB" sz="1600" dirty="0"/>
              <a:t>25-34 years	26</a:t>
            </a:r>
            <a:br>
              <a:rPr lang="en-GB" sz="1600" dirty="0"/>
            </a:br>
            <a:r>
              <a:rPr lang="en-GB" sz="1600" dirty="0"/>
              <a:t>35-44 years 	39</a:t>
            </a:r>
            <a:br>
              <a:rPr lang="en-GB" sz="1600" dirty="0"/>
            </a:br>
            <a:r>
              <a:rPr lang="en-GB" sz="1600" dirty="0"/>
              <a:t>45-54 years	52</a:t>
            </a:r>
            <a:br>
              <a:rPr lang="en-GB" sz="1600" dirty="0"/>
            </a:br>
            <a:r>
              <a:rPr lang="en-GB" sz="1600" dirty="0"/>
              <a:t>55-64 years 	54</a:t>
            </a:r>
            <a:br>
              <a:rPr lang="en-GB" sz="1600" dirty="0"/>
            </a:br>
            <a:r>
              <a:rPr lang="en-GB" sz="1600" dirty="0"/>
              <a:t>65-74 years         53</a:t>
            </a:r>
            <a:br>
              <a:rPr lang="en-GB" sz="1600" dirty="0"/>
            </a:br>
            <a:r>
              <a:rPr lang="en-GB" sz="1600" dirty="0"/>
              <a:t>75-84 years 	34</a:t>
            </a:r>
            <a:br>
              <a:rPr lang="en-GB" sz="1600" dirty="0"/>
            </a:br>
            <a:r>
              <a:rPr lang="en-GB" sz="1600" dirty="0"/>
              <a:t>85+ years	            9</a:t>
            </a:r>
          </a:p>
          <a:p>
            <a:pPr marL="457200" lvl="1" indent="0">
              <a:buNone/>
            </a:pPr>
            <a:endParaRPr lang="en-GB" sz="1600" dirty="0">
              <a:latin typeface="Trebuchet MS"/>
              <a:cs typeface="Trebuchet MS"/>
            </a:endParaRPr>
          </a:p>
          <a:p>
            <a:r>
              <a:rPr lang="en-GB" sz="1600" dirty="0">
                <a:latin typeface="Trebuchet MS"/>
                <a:cs typeface="Trebuchet MS"/>
              </a:rPr>
              <a:t>Participants come from all wards within the borough</a:t>
            </a:r>
          </a:p>
          <a:p>
            <a:r>
              <a:rPr lang="en-GB" sz="1600" dirty="0">
                <a:latin typeface="Trebuchet MS"/>
                <a:cs typeface="Trebuchet MS"/>
              </a:rPr>
              <a:t>Online survey – Survey Monkey</a:t>
            </a:r>
          </a:p>
          <a:p>
            <a:r>
              <a:rPr lang="en-GB" sz="1600" dirty="0">
                <a:latin typeface="Trebuchet MS"/>
                <a:cs typeface="Trebuchet MS"/>
              </a:rPr>
              <a:t>Surveys completed January and February 2021</a:t>
            </a:r>
          </a:p>
          <a:p>
            <a:endParaRPr lang="en-GB" sz="1600" dirty="0">
              <a:latin typeface="Trebuchet MS"/>
              <a:cs typeface="Trebuchet MS"/>
            </a:endParaRPr>
          </a:p>
        </p:txBody>
      </p:sp>
    </p:spTree>
    <p:extLst>
      <p:ext uri="{BB962C8B-B14F-4D97-AF65-F5344CB8AC3E}">
        <p14:creationId xmlns:p14="http://schemas.microsoft.com/office/powerpoint/2010/main" val="20382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88912"/>
            <a:ext cx="7814930" cy="1718203"/>
          </a:xfrm>
          <a:prstGeom prst="rect">
            <a:avLst/>
          </a:prstGeom>
        </p:spPr>
        <p:txBody>
          <a:bodyPr>
            <a:normAutofit/>
          </a:bodyPr>
          <a:lstStyle/>
          <a:p>
            <a:pPr algn="l"/>
            <a:r>
              <a:rPr lang="en-GB" sz="2800" b="1" dirty="0">
                <a:solidFill>
                  <a:srgbClr val="007934"/>
                </a:solidFill>
                <a:latin typeface="Trebuchet MS"/>
                <a:cs typeface="Trebuchet MS"/>
              </a:rPr>
              <a:t>When you are offered the </a:t>
            </a:r>
            <a:br>
              <a:rPr lang="en-GB" sz="2800" b="1" dirty="0">
                <a:solidFill>
                  <a:srgbClr val="007934"/>
                </a:solidFill>
                <a:latin typeface="Trebuchet MS"/>
                <a:cs typeface="Trebuchet MS"/>
              </a:rPr>
            </a:br>
            <a:r>
              <a:rPr lang="en-GB" sz="2800" b="1" dirty="0">
                <a:solidFill>
                  <a:srgbClr val="007934"/>
                </a:solidFill>
                <a:latin typeface="Trebuchet MS"/>
                <a:cs typeface="Trebuchet MS"/>
              </a:rPr>
              <a:t>COVID-19 vaccine will you have it?</a:t>
            </a:r>
            <a:endParaRPr lang="en-US" sz="2800" dirty="0">
              <a:solidFill>
                <a:srgbClr val="007934"/>
              </a:solidFill>
            </a:endParaRPr>
          </a:p>
        </p:txBody>
      </p:sp>
      <p:graphicFrame>
        <p:nvGraphicFramePr>
          <p:cNvPr id="9" name="Chart 8">
            <a:extLst>
              <a:ext uri="{FF2B5EF4-FFF2-40B4-BE49-F238E27FC236}">
                <a16:creationId xmlns:a16="http://schemas.microsoft.com/office/drawing/2014/main" xmlns="" id="{039BD456-E843-E944-B0E0-B80E280B76E1}"/>
              </a:ext>
            </a:extLst>
          </p:cNvPr>
          <p:cNvGraphicFramePr>
            <a:graphicFrameLocks/>
          </p:cNvGraphicFramePr>
          <p:nvPr/>
        </p:nvGraphicFramePr>
        <p:xfrm>
          <a:off x="1480856" y="2307115"/>
          <a:ext cx="6182287" cy="3709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860306222"/>
              </p:ext>
            </p:extLst>
          </p:nvPr>
        </p:nvGraphicFramePr>
        <p:xfrm>
          <a:off x="560540" y="1675202"/>
          <a:ext cx="8301612" cy="4745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733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88912"/>
            <a:ext cx="7814930" cy="1718203"/>
          </a:xfrm>
          <a:prstGeom prst="rect">
            <a:avLst/>
          </a:prstGeom>
        </p:spPr>
        <p:txBody>
          <a:bodyPr>
            <a:normAutofit/>
          </a:bodyPr>
          <a:lstStyle/>
          <a:p>
            <a:pPr algn="l"/>
            <a:r>
              <a:rPr lang="en-GB" sz="2800" b="1" dirty="0">
                <a:solidFill>
                  <a:srgbClr val="007934"/>
                </a:solidFill>
                <a:latin typeface="Trebuchet MS"/>
                <a:cs typeface="Trebuchet MS"/>
              </a:rPr>
              <a:t>Reasons for wanting the </a:t>
            </a:r>
            <a:br>
              <a:rPr lang="en-GB" sz="2800" b="1" dirty="0">
                <a:solidFill>
                  <a:srgbClr val="007934"/>
                </a:solidFill>
                <a:latin typeface="Trebuchet MS"/>
                <a:cs typeface="Trebuchet MS"/>
              </a:rPr>
            </a:br>
            <a:r>
              <a:rPr lang="en-GB" sz="2800" b="1" dirty="0">
                <a:solidFill>
                  <a:srgbClr val="007934"/>
                </a:solidFill>
                <a:latin typeface="Trebuchet MS"/>
                <a:cs typeface="Trebuchet MS"/>
              </a:rPr>
              <a:t>COVID-19 vaccine?</a:t>
            </a:r>
            <a:endParaRPr lang="en-US" sz="2800" dirty="0">
              <a:solidFill>
                <a:srgbClr val="007934"/>
              </a:solidFill>
            </a:endParaRPr>
          </a:p>
        </p:txBody>
      </p:sp>
      <p:graphicFrame>
        <p:nvGraphicFramePr>
          <p:cNvPr id="9" name="Chart 8">
            <a:extLst>
              <a:ext uri="{FF2B5EF4-FFF2-40B4-BE49-F238E27FC236}">
                <a16:creationId xmlns:a16="http://schemas.microsoft.com/office/drawing/2014/main" xmlns="" id="{039BD456-E843-E944-B0E0-B80E280B76E1}"/>
              </a:ext>
            </a:extLst>
          </p:cNvPr>
          <p:cNvGraphicFramePr>
            <a:graphicFrameLocks/>
          </p:cNvGraphicFramePr>
          <p:nvPr/>
        </p:nvGraphicFramePr>
        <p:xfrm>
          <a:off x="1480856" y="2307115"/>
          <a:ext cx="6182287" cy="3709372"/>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a:extLst>
              <a:ext uri="{FF2B5EF4-FFF2-40B4-BE49-F238E27FC236}">
                <a16:creationId xmlns:a16="http://schemas.microsoft.com/office/drawing/2014/main" xmlns="" id="{79BA151F-E5FB-6046-9B23-01C09C54770D}"/>
              </a:ext>
            </a:extLst>
          </p:cNvPr>
          <p:cNvSpPr txBox="1">
            <a:spLocks/>
          </p:cNvSpPr>
          <p:nvPr/>
        </p:nvSpPr>
        <p:spPr>
          <a:xfrm>
            <a:off x="457200" y="1725221"/>
            <a:ext cx="8014134" cy="51327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latin typeface="Trebuchet MS"/>
              <a:cs typeface="Trebuchet MS"/>
            </a:endParaRPr>
          </a:p>
          <a:p>
            <a:pPr marL="0" indent="0">
              <a:buFont typeface="Arial"/>
              <a:buNone/>
            </a:pPr>
            <a:r>
              <a:rPr lang="en-GB" sz="1800" dirty="0">
                <a:latin typeface="Trebuchet MS"/>
                <a:cs typeface="Trebuchet MS"/>
              </a:rPr>
              <a:t>For anyone aged 55 and over, by far the most popular answer, and their key motivation for wanting to have the COVID-19 vaccine, was to ensure they did not get sick with coronavirus.</a:t>
            </a:r>
          </a:p>
          <a:p>
            <a:pPr marL="0" indent="0">
              <a:buFont typeface="Arial"/>
              <a:buNone/>
            </a:pPr>
            <a:endParaRPr lang="en-GB" sz="1800" dirty="0">
              <a:latin typeface="Trebuchet MS"/>
              <a:cs typeface="Trebuchet MS"/>
            </a:endParaRPr>
          </a:p>
          <a:p>
            <a:pPr marL="0" indent="0">
              <a:buFont typeface="Arial"/>
              <a:buNone/>
            </a:pPr>
            <a:r>
              <a:rPr lang="en-GB" sz="1800" dirty="0">
                <a:latin typeface="Trebuchet MS"/>
                <a:cs typeface="Trebuchet MS"/>
              </a:rPr>
              <a:t>For those aged under 55, the reasons for wanting to have the COVID-19 vaccine were more varied - wanting their life to get back to normal and to be able to go out and about and meet friends and family was the key motivation. But wanting to keep their household safe from COVID-19, and not wanting to get sick with the virus themselves, were also important considerations. </a:t>
            </a:r>
          </a:p>
        </p:txBody>
      </p:sp>
      <p:sp>
        <p:nvSpPr>
          <p:cNvPr id="3" name="TextBox 2"/>
          <p:cNvSpPr txBox="1"/>
          <p:nvPr/>
        </p:nvSpPr>
        <p:spPr>
          <a:xfrm>
            <a:off x="8222562" y="674342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2221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88912"/>
            <a:ext cx="7814930" cy="1718203"/>
          </a:xfrm>
          <a:prstGeom prst="rect">
            <a:avLst/>
          </a:prstGeom>
        </p:spPr>
        <p:txBody>
          <a:bodyPr>
            <a:normAutofit/>
          </a:bodyPr>
          <a:lstStyle/>
          <a:p>
            <a:pPr algn="l"/>
            <a:r>
              <a:rPr lang="en-GB" sz="2800" b="1" dirty="0">
                <a:solidFill>
                  <a:srgbClr val="007934"/>
                </a:solidFill>
                <a:latin typeface="Trebuchet MS"/>
                <a:cs typeface="Trebuchet MS"/>
              </a:rPr>
              <a:t>Concerns / worries about </a:t>
            </a:r>
            <a:br>
              <a:rPr lang="en-GB" sz="2800" b="1" dirty="0">
                <a:solidFill>
                  <a:srgbClr val="007934"/>
                </a:solidFill>
                <a:latin typeface="Trebuchet MS"/>
                <a:cs typeface="Trebuchet MS"/>
              </a:rPr>
            </a:br>
            <a:r>
              <a:rPr lang="en-GB" sz="2800" b="1" dirty="0">
                <a:solidFill>
                  <a:srgbClr val="007934"/>
                </a:solidFill>
                <a:latin typeface="Trebuchet MS"/>
                <a:cs typeface="Trebuchet MS"/>
              </a:rPr>
              <a:t>the COVID-19 vaccine</a:t>
            </a:r>
            <a:endParaRPr lang="en-US" sz="2800" dirty="0">
              <a:solidFill>
                <a:srgbClr val="007934"/>
              </a:solidFill>
            </a:endParaRPr>
          </a:p>
        </p:txBody>
      </p:sp>
      <p:sp>
        <p:nvSpPr>
          <p:cNvPr id="4" name="Content Placeholder 2">
            <a:extLst>
              <a:ext uri="{FF2B5EF4-FFF2-40B4-BE49-F238E27FC236}">
                <a16:creationId xmlns:a16="http://schemas.microsoft.com/office/drawing/2014/main" xmlns="" id="{79BA151F-E5FB-6046-9B23-01C09C54770D}"/>
              </a:ext>
            </a:extLst>
          </p:cNvPr>
          <p:cNvSpPr txBox="1">
            <a:spLocks/>
          </p:cNvSpPr>
          <p:nvPr/>
        </p:nvSpPr>
        <p:spPr>
          <a:xfrm>
            <a:off x="457200" y="1725221"/>
            <a:ext cx="8014134" cy="51327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latin typeface="Trebuchet MS"/>
              <a:cs typeface="Trebuchet MS"/>
            </a:endParaRPr>
          </a:p>
          <a:p>
            <a:pPr marL="0" indent="0">
              <a:buFont typeface="Arial"/>
              <a:buNone/>
            </a:pPr>
            <a:r>
              <a:rPr lang="en-GB" sz="1800" dirty="0">
                <a:latin typeface="Trebuchet MS"/>
                <a:cs typeface="Trebuchet MS"/>
              </a:rPr>
              <a:t>For anyone aged under 45, by far the most popular answer, and the key reason for their vaccine </a:t>
            </a:r>
            <a:r>
              <a:rPr lang="en-GB" sz="1800" dirty="0" err="1">
                <a:latin typeface="Trebuchet MS"/>
                <a:cs typeface="Trebuchet MS"/>
              </a:rPr>
              <a:t>hesistancy</a:t>
            </a:r>
            <a:r>
              <a:rPr lang="en-GB" sz="1800" dirty="0">
                <a:latin typeface="Trebuchet MS"/>
                <a:cs typeface="Trebuchet MS"/>
              </a:rPr>
              <a:t>, was a feeling that the vaccine had not been tested enough. </a:t>
            </a:r>
          </a:p>
          <a:p>
            <a:pPr marL="0" indent="0">
              <a:buFont typeface="Arial"/>
              <a:buNone/>
            </a:pPr>
            <a:endParaRPr lang="en-GB" sz="1800" dirty="0">
              <a:latin typeface="Trebuchet MS"/>
              <a:cs typeface="Trebuchet MS"/>
            </a:endParaRPr>
          </a:p>
          <a:p>
            <a:pPr marL="0" indent="0">
              <a:buFont typeface="Arial"/>
              <a:buNone/>
            </a:pPr>
            <a:r>
              <a:rPr lang="en-GB" sz="1800" dirty="0">
                <a:latin typeface="Trebuchet MS"/>
                <a:cs typeface="Trebuchet MS"/>
              </a:rPr>
              <a:t>For those aged 45 and over, the reasons for vaccine hesitancy were more varied – there were concerns around vaccine ingredients, concerns around side effects, a desire for more information, and a desire to wait and see what happens with the vaccine rollout. Thinking the vaccine had not been tested enough was not an issue for this age cohort. </a:t>
            </a:r>
          </a:p>
        </p:txBody>
      </p:sp>
    </p:spTree>
    <p:extLst>
      <p:ext uri="{BB962C8B-B14F-4D97-AF65-F5344CB8AC3E}">
        <p14:creationId xmlns:p14="http://schemas.microsoft.com/office/powerpoint/2010/main" val="137175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88912"/>
            <a:ext cx="7814930" cy="1718203"/>
          </a:xfrm>
          <a:prstGeom prst="rect">
            <a:avLst/>
          </a:prstGeom>
        </p:spPr>
        <p:txBody>
          <a:bodyPr>
            <a:normAutofit/>
          </a:bodyPr>
          <a:lstStyle/>
          <a:p>
            <a:pPr algn="l"/>
            <a:r>
              <a:rPr lang="en-GB" sz="2800" b="1" dirty="0">
                <a:solidFill>
                  <a:srgbClr val="007934"/>
                </a:solidFill>
                <a:latin typeface="Trebuchet MS"/>
                <a:cs typeface="Trebuchet MS"/>
              </a:rPr>
              <a:t>Have you changed your mind </a:t>
            </a:r>
            <a:br>
              <a:rPr lang="en-GB" sz="2800" b="1" dirty="0">
                <a:solidFill>
                  <a:srgbClr val="007934"/>
                </a:solidFill>
                <a:latin typeface="Trebuchet MS"/>
                <a:cs typeface="Trebuchet MS"/>
              </a:rPr>
            </a:br>
            <a:r>
              <a:rPr lang="en-GB" sz="2800" b="1" dirty="0">
                <a:solidFill>
                  <a:srgbClr val="007934"/>
                </a:solidFill>
                <a:latin typeface="Trebuchet MS"/>
                <a:cs typeface="Trebuchet MS"/>
              </a:rPr>
              <a:t>about having the COVID-19 vaccine </a:t>
            </a:r>
            <a:br>
              <a:rPr lang="en-GB" sz="2800" b="1" dirty="0">
                <a:solidFill>
                  <a:srgbClr val="007934"/>
                </a:solidFill>
                <a:latin typeface="Trebuchet MS"/>
                <a:cs typeface="Trebuchet MS"/>
              </a:rPr>
            </a:br>
            <a:r>
              <a:rPr lang="en-GB" sz="2800" b="1" dirty="0">
                <a:solidFill>
                  <a:srgbClr val="007934"/>
                </a:solidFill>
                <a:latin typeface="Trebuchet MS"/>
                <a:cs typeface="Trebuchet MS"/>
              </a:rPr>
              <a:t>in the last couple of months?</a:t>
            </a:r>
            <a:endParaRPr lang="en-US" sz="2800" dirty="0">
              <a:solidFill>
                <a:srgbClr val="007934"/>
              </a:solidFill>
            </a:endParaRPr>
          </a:p>
        </p:txBody>
      </p:sp>
      <p:graphicFrame>
        <p:nvGraphicFramePr>
          <p:cNvPr id="5" name="Chart 4"/>
          <p:cNvGraphicFramePr>
            <a:graphicFrameLocks/>
          </p:cNvGraphicFramePr>
          <p:nvPr>
            <p:extLst>
              <p:ext uri="{D42A27DB-BD31-4B8C-83A1-F6EECF244321}">
                <p14:modId xmlns:p14="http://schemas.microsoft.com/office/powerpoint/2010/main" val="2809964041"/>
              </p:ext>
            </p:extLst>
          </p:nvPr>
        </p:nvGraphicFramePr>
        <p:xfrm>
          <a:off x="553103" y="2130328"/>
          <a:ext cx="8323025" cy="42067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2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6DFD2BCA8D4944B34A2053F30B14C7" ma:contentTypeVersion="12" ma:contentTypeDescription="Create a new document." ma:contentTypeScope="" ma:versionID="9509a6165f6bef7ccdc9bbcb1570f727">
  <xsd:schema xmlns:xsd="http://www.w3.org/2001/XMLSchema" xmlns:xs="http://www.w3.org/2001/XMLSchema" xmlns:p="http://schemas.microsoft.com/office/2006/metadata/properties" xmlns:ns2="c8f3af9f-a347-4eef-b8eb-86525ba6e59e" xmlns:ns3="80d56c9b-eb06-4b57-84a1-317f9b0c27c4" targetNamespace="http://schemas.microsoft.com/office/2006/metadata/properties" ma:root="true" ma:fieldsID="f5de7f78a0e564e59d71ecaab533ab90" ns2:_="" ns3:_="">
    <xsd:import namespace="c8f3af9f-a347-4eef-b8eb-86525ba6e59e"/>
    <xsd:import namespace="80d56c9b-eb06-4b57-84a1-317f9b0c27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3af9f-a347-4eef-b8eb-86525ba6e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d56c9b-eb06-4b57-84a1-317f9b0c27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3E78BC-776D-4ACE-AAAE-0456DC2253D9}">
  <ds:schemaRefs>
    <ds:schemaRef ds:uri="80d56c9b-eb06-4b57-84a1-317f9b0c27c4"/>
    <ds:schemaRef ds:uri="http://purl.org/dc/dcmitype/"/>
    <ds:schemaRef ds:uri="http://schemas.openxmlformats.org/package/2006/metadata/core-properties"/>
    <ds:schemaRef ds:uri="http://purl.org/dc/elements/1.1/"/>
    <ds:schemaRef ds:uri="c8f3af9f-a347-4eef-b8eb-86525ba6e59e"/>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A9ADF7BB-13A9-4D6F-BF91-EC5072C20B62}">
  <ds:schemaRefs>
    <ds:schemaRef ds:uri="http://schemas.microsoft.com/sharepoint/v3/contenttype/forms"/>
  </ds:schemaRefs>
</ds:datastoreItem>
</file>

<file path=customXml/itemProps3.xml><?xml version="1.0" encoding="utf-8"?>
<ds:datastoreItem xmlns:ds="http://schemas.openxmlformats.org/officeDocument/2006/customXml" ds:itemID="{386E3694-C0C9-403D-9548-40188F68E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3af9f-a347-4eef-b8eb-86525ba6e59e"/>
    <ds:schemaRef ds:uri="80d56c9b-eb06-4b57-84a1-317f9b0c2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1406</TotalTime>
  <Words>274</Words>
  <Application>Microsoft Macintosh PowerPoint</Application>
  <PresentationFormat>On-screen Show (4:3)</PresentationFormat>
  <Paragraphs>25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Survey Participants:  Demographics </vt:lpstr>
      <vt:lpstr>When you are offered the  COVID-19 vaccine will you have it?</vt:lpstr>
      <vt:lpstr>Reasons for wanting the  COVID-19 vaccine?</vt:lpstr>
      <vt:lpstr>Concerns / worries about  the COVID-19 vaccine</vt:lpstr>
      <vt:lpstr>Have you changed your mind  about having the COVID-19 vaccine  in the last couple of months?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Rakshita Patel</dc:creator>
  <cp:lastModifiedBy>Rakshita Patel</cp:lastModifiedBy>
  <cp:revision>109</cp:revision>
  <dcterms:created xsi:type="dcterms:W3CDTF">2020-09-16T09:12:53Z</dcterms:created>
  <dcterms:modified xsi:type="dcterms:W3CDTF">2021-04-21T17:08:28Z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0x010100CE6DFD2BCA8D4944B34A2053F30B14C7</vt:lpwstr>
  </property>
</Properties>
</file>