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  <p:sldMasterId id="2147483905" r:id="rId2"/>
    <p:sldMasterId id="2147483879" r:id="rId3"/>
  </p:sldMasterIdLst>
  <p:notesMasterIdLst>
    <p:notesMasterId r:id="rId9"/>
  </p:notesMasterIdLst>
  <p:handoutMasterIdLst>
    <p:handoutMasterId r:id="rId10"/>
  </p:handoutMasterIdLst>
  <p:sldIdLst>
    <p:sldId id="632" r:id="rId4"/>
    <p:sldId id="638" r:id="rId5"/>
    <p:sldId id="633" r:id="rId6"/>
    <p:sldId id="634" r:id="rId7"/>
    <p:sldId id="637" r:id="rId8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s, Paul" initials="D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5"/>
    <a:srgbClr val="005EB8"/>
    <a:srgbClr val="4D4D4C"/>
    <a:srgbClr val="006AB4"/>
    <a:srgbClr val="009999"/>
    <a:srgbClr val="33CCCC"/>
    <a:srgbClr val="C10071"/>
    <a:srgbClr val="00365C"/>
    <a:srgbClr val="F8CBAD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6" autoAdjust="0"/>
    <p:restoredTop sz="87483" autoAdjust="0"/>
  </p:normalViewPr>
  <p:slideViewPr>
    <p:cSldViewPr snapToGrid="0">
      <p:cViewPr varScale="1">
        <p:scale>
          <a:sx n="110" d="100"/>
          <a:sy n="110" d="100"/>
        </p:scale>
        <p:origin x="1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6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3030"/>
    </p:cViewPr>
  </p:sorterViewPr>
  <p:notesViewPr>
    <p:cSldViewPr snapToGrid="0">
      <p:cViewPr varScale="1">
        <p:scale>
          <a:sx n="77" d="100"/>
          <a:sy n="77" d="100"/>
        </p:scale>
        <p:origin x="3378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38FA6-3D81-4FF4-A72E-4DAD97808285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2BDCF-207C-4C87-9BA2-6826BC326B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091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7B71A-74EE-4B31-BF37-E9D49DD09248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27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25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25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00A8F-A469-4A0F-A6E3-054B932F2E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641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4211" y="5091513"/>
            <a:ext cx="5393690" cy="388736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0A8F-A469-4A0F-A6E3-054B932F2E2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16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0A8F-A469-4A0F-A6E3-054B932F2E2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800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0A8F-A469-4A0F-A6E3-054B932F2E2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116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0A8F-A469-4A0F-A6E3-054B932F2E2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21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100A8F-A469-4A0F-A6E3-054B932F2E2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16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3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4F11E8E-414A-C4C4-0A61-806BDB6C20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30CBE2-12F4-7146-A4AB-F3619947108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33389" y="2492585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20" y="269097"/>
            <a:ext cx="2542561" cy="954245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24851B1-4B4B-3F3B-4070-EC2676453E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3850" y="3429000"/>
            <a:ext cx="4335463" cy="97155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40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Title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226927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133536" y="1547813"/>
            <a:ext cx="4821787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B56A82-E097-FB31-6CCB-39F2F64E4A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5" name="Chart Placeholder 9">
            <a:extLst>
              <a:ext uri="{FF2B5EF4-FFF2-40B4-BE49-F238E27FC236}">
                <a16:creationId xmlns:a16="http://schemas.microsoft.com/office/drawing/2014/main" id="{EE0E5ECA-8B7B-EF41-9801-765D327E4287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1133537" y="1547812"/>
            <a:ext cx="4803440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073E5C4B-9C65-DE0D-9BB7-3E4922FEF32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/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133536" y="1547814"/>
            <a:ext cx="4821787" cy="1897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6" hasCustomPrompt="1"/>
          </p:nvPr>
        </p:nvSpPr>
        <p:spPr>
          <a:xfrm>
            <a:off x="1133536" y="3678148"/>
            <a:ext cx="4821788" cy="2414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10C4ED9-7739-4AB1-5854-A579917C0C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133536" y="1547813"/>
            <a:ext cx="4821787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C8CC25C0-4ACE-79EB-A2AC-6C796ECF9F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1133536" y="1547813"/>
            <a:ext cx="10713975" cy="45364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Insert chart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E275A293-800A-25E2-84A3-CF234D2594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5" hasCustomPrompt="1"/>
          </p:nvPr>
        </p:nvSpPr>
        <p:spPr>
          <a:xfrm>
            <a:off x="1133537" y="1547812"/>
            <a:ext cx="1071397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table</a:t>
            </a:r>
            <a:endParaRPr lang="en-GB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6BE6933-FA07-2A7F-89AC-DFC3BEE7C2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5" hasCustomPrompt="1"/>
          </p:nvPr>
        </p:nvSpPr>
        <p:spPr>
          <a:xfrm>
            <a:off x="1133537" y="1547813"/>
            <a:ext cx="10713975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/>
              <a:t>Insert media</a:t>
            </a:r>
            <a:endParaRPr lang="en-GB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8A4DD47C-551F-E828-5574-736B04BBDD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3F2BB2EB-4A32-C943-B0FC-D761A86F8A6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7" y="1547813"/>
            <a:ext cx="11525249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D9E0AF5-0DF8-6E4E-8D83-C8951539C6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or title with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742DB21-A9E8-D0B9-9E4A-0790C40BCB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7463"/>
            <a:ext cx="7532688" cy="68754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5971309" y="-18000"/>
            <a:ext cx="6220691" cy="68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668B7A-562E-9F2D-51E2-F2AA43F654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20" y="269097"/>
            <a:ext cx="2542561" cy="954245"/>
          </a:xfrm>
          <a:prstGeom prst="rect">
            <a:avLst/>
          </a:prstGeom>
        </p:spPr>
      </p:pic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011CDC42-19DC-9565-11D6-4D5C2F3009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79459" y="2664299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F6B0A17D-0542-A142-2FB7-287AE4AAB55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79920" y="3600714"/>
            <a:ext cx="4335463" cy="97155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40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Title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1296412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255024" y="1559902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3D1687DE-6F0B-1A43-9FB7-49F39B622E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348511" y="1559903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6255024" y="1543974"/>
            <a:ext cx="5610225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8EDB123-F881-1B4B-B095-5CCA634CAC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1285C76-4998-714E-8C45-0A0CEE237E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F1285C76-4998-714E-8C45-0A0CEE237E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  <p:sp>
        <p:nvSpPr>
          <p:cNvPr id="5" name="Chart Placeholder 9">
            <a:extLst>
              <a:ext uri="{FF2B5EF4-FFF2-40B4-BE49-F238E27FC236}">
                <a16:creationId xmlns:a16="http://schemas.microsoft.com/office/drawing/2014/main" id="{EE0E5ECA-8B7B-EF41-9801-765D327E4287}"/>
              </a:ext>
            </a:extLst>
          </p:cNvPr>
          <p:cNvSpPr>
            <a:spLocks noGrp="1"/>
          </p:cNvSpPr>
          <p:nvPr>
            <p:ph type="chart" sz="quarter" idx="16" hasCustomPrompt="1"/>
          </p:nvPr>
        </p:nvSpPr>
        <p:spPr>
          <a:xfrm>
            <a:off x="344489" y="1547812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/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4"/>
            <a:ext cx="5610836" cy="1897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6" hasCustomPrompt="1"/>
          </p:nvPr>
        </p:nvSpPr>
        <p:spPr>
          <a:xfrm>
            <a:off x="335259" y="3678148"/>
            <a:ext cx="5620065" cy="2414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image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C544B17-F8E0-1B4F-8589-D03BD21D06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6255024" y="1547813"/>
            <a:ext cx="5592488" cy="454818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chart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44488" y="1547813"/>
            <a:ext cx="5610836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C72A5E-1049-EF4E-B801-8DA9C75BEC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5" hasCustomPrompt="1"/>
          </p:nvPr>
        </p:nvSpPr>
        <p:spPr>
          <a:xfrm>
            <a:off x="344488" y="1547813"/>
            <a:ext cx="11503024" cy="45364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Insert chart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06CA2C8-ECD8-E647-B92F-23DA668A75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5" hasCustomPrompt="1"/>
          </p:nvPr>
        </p:nvSpPr>
        <p:spPr>
          <a:xfrm>
            <a:off x="344488" y="1547812"/>
            <a:ext cx="11503025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Insert table</a:t>
            </a:r>
            <a:endParaRPr lang="en-GB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95D237F5-1CE1-4C43-A96B-FF44E8BD2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5" hasCustomPrompt="1"/>
          </p:nvPr>
        </p:nvSpPr>
        <p:spPr>
          <a:xfrm>
            <a:off x="352829" y="1547813"/>
            <a:ext cx="11494683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2800" dirty="0"/>
              <a:t>Insert media</a:t>
            </a:r>
            <a:endParaRPr lang="en-GB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BA7A7174-CB1F-1F4A-9581-79AC481CE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007" y="400476"/>
            <a:ext cx="7942762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3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4F11E8E-414A-C4C4-0A61-806BDB6C20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76325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20" y="269097"/>
            <a:ext cx="2542561" cy="954245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4CE07637-0F44-9A15-2338-62EB262F93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33389" y="2492585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FF43CDB5-B16E-995D-BDF5-ED7D245047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3850" y="3429000"/>
            <a:ext cx="4335463" cy="97155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40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Title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140623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3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9E8751-6217-8C8C-9149-E9D3CA896E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77" y="746219"/>
            <a:ext cx="6309360" cy="5486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4F11E8E-414A-C4C4-0A61-806BDB6C20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508544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20" y="269097"/>
            <a:ext cx="2542561" cy="954245"/>
          </a:xfrm>
          <a:prstGeom prst="rect">
            <a:avLst/>
          </a:prstGeom>
        </p:spPr>
      </p:pic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D387F12-C497-28B9-F445-D926815C25B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68029" y="2915495"/>
            <a:ext cx="4201588" cy="7647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CF0E96EB-36E0-1D83-D64D-B4CE5F6166A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68490" y="3851910"/>
            <a:ext cx="4335463" cy="97155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240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Title Here if needed</a:t>
            </a:r>
          </a:p>
        </p:txBody>
      </p:sp>
    </p:spTree>
    <p:extLst>
      <p:ext uri="{BB962C8B-B14F-4D97-AF65-F5344CB8AC3E}">
        <p14:creationId xmlns:p14="http://schemas.microsoft.com/office/powerpoint/2010/main" val="422941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s - blank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80E1E75-9363-C5FA-FD6A-2B2A905EC9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133537" y="1547813"/>
            <a:ext cx="10736199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05F1B6DE-7DB3-E17A-7B1A-7E7B2E189B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133536" y="1547813"/>
            <a:ext cx="5156450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709410" y="1559902"/>
            <a:ext cx="5156450" cy="4548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Type text here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44CC6141-5F1A-0807-1631-A4A582ABB5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s -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6" hasCustomPrompt="1"/>
          </p:nvPr>
        </p:nvSpPr>
        <p:spPr>
          <a:xfrm>
            <a:off x="1133537" y="1559903"/>
            <a:ext cx="5052969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7" hasCustomPrompt="1"/>
          </p:nvPr>
        </p:nvSpPr>
        <p:spPr>
          <a:xfrm>
            <a:off x="6812280" y="1543974"/>
            <a:ext cx="5052969" cy="45360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Insert content here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D1FE566-128D-504F-95AD-A78BD8472B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33537" y="399600"/>
            <a:ext cx="7060437" cy="4933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000" baseline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Header title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18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11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55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 flipV="1">
            <a:off x="334537" y="6436285"/>
            <a:ext cx="11546452" cy="11151"/>
          </a:xfrm>
          <a:prstGeom prst="line">
            <a:avLst/>
          </a:prstGeom>
          <a:ln w="15875">
            <a:solidFill>
              <a:srgbClr val="87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95D9E8D-4C6D-3F4D-95B3-66DFC2BA347E}"/>
              </a:ext>
            </a:extLst>
          </p:cNvPr>
          <p:cNvSpPr txBox="1"/>
          <p:nvPr userDrawn="1"/>
        </p:nvSpPr>
        <p:spPr>
          <a:xfrm>
            <a:off x="11061290" y="6499896"/>
            <a:ext cx="784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F65A2F-2579-2343-96B0-4F8956871EF5}" type="slidenum">
              <a:rPr lang="en-US" sz="1200" smtClean="0">
                <a:solidFill>
                  <a:srgbClr val="4D4D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dirty="0">
              <a:solidFill>
                <a:srgbClr val="4D4D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20" y="269097"/>
            <a:ext cx="2542561" cy="9542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CCA42C-D814-142C-0667-D6A15596CBB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763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1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>
          <p15:clr>
            <a:srgbClr val="F26B43"/>
          </p15:clr>
        </p15:guide>
        <p15:guide id="2" orient="horz" pos="119">
          <p15:clr>
            <a:srgbClr val="F26B43"/>
          </p15:clr>
        </p15:guide>
        <p15:guide id="3" orient="horz" pos="45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 flipV="1">
            <a:off x="334537" y="6436285"/>
            <a:ext cx="11546452" cy="11151"/>
          </a:xfrm>
          <a:prstGeom prst="line">
            <a:avLst/>
          </a:prstGeom>
          <a:ln w="15875">
            <a:solidFill>
              <a:srgbClr val="8787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95D9E8D-4C6D-3F4D-95B3-66DFC2BA347E}"/>
              </a:ext>
            </a:extLst>
          </p:cNvPr>
          <p:cNvSpPr txBox="1"/>
          <p:nvPr userDrawn="1"/>
        </p:nvSpPr>
        <p:spPr>
          <a:xfrm>
            <a:off x="11061290" y="6499896"/>
            <a:ext cx="784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9F65A2F-2579-2343-96B0-4F8956871EF5}" type="slidenum">
              <a:rPr lang="en-US" sz="1200" smtClean="0">
                <a:solidFill>
                  <a:srgbClr val="4D4D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200" dirty="0">
              <a:solidFill>
                <a:srgbClr val="4D4D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4AD3A2-8947-3044-BBA9-96B24B6B181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720" y="269097"/>
            <a:ext cx="2542561" cy="95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18">
          <p15:clr>
            <a:srgbClr val="F26B43"/>
          </p15:clr>
        </p15:guide>
        <p15:guide id="2" orient="horz" pos="119">
          <p15:clr>
            <a:srgbClr val="F26B43"/>
          </p15:clr>
        </p15:guide>
        <p15:guide id="3" orient="horz" pos="4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21E55D-6B60-B18D-5600-51C664C946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33389" y="2492585"/>
            <a:ext cx="5913994" cy="764701"/>
          </a:xfrm>
        </p:spPr>
        <p:txBody>
          <a:bodyPr/>
          <a:lstStyle/>
          <a:p>
            <a:r>
              <a:rPr lang="en-US" dirty="0"/>
              <a:t>Haringey PPG Network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4ABE6-8836-0C9A-CDD8-8AA2AFBA4B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133389" y="3979844"/>
            <a:ext cx="4335463" cy="971550"/>
          </a:xfrm>
        </p:spPr>
        <p:txBody>
          <a:bodyPr/>
          <a:lstStyle/>
          <a:p>
            <a:r>
              <a:rPr lang="en-US" dirty="0"/>
              <a:t>25 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83490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08D09DC-527A-09BA-2649-9E483ED4A1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4487" y="705276"/>
            <a:ext cx="7942762" cy="493376"/>
          </a:xfrm>
        </p:spPr>
        <p:txBody>
          <a:bodyPr/>
          <a:lstStyle/>
          <a:p>
            <a:r>
              <a:rPr lang="en-GB" dirty="0"/>
              <a:t>Our roles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3F3037A4-4DBC-E46F-E241-0C1EA425B4EF}"/>
              </a:ext>
            </a:extLst>
          </p:cNvPr>
          <p:cNvSpPr txBox="1">
            <a:spLocks/>
          </p:cNvSpPr>
          <p:nvPr/>
        </p:nvSpPr>
        <p:spPr>
          <a:xfrm>
            <a:off x="344487" y="1512644"/>
            <a:ext cx="11507543" cy="45481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4ECBCE8-15FF-A945-CF53-76C694130C8F}"/>
              </a:ext>
            </a:extLst>
          </p:cNvPr>
          <p:cNvSpPr txBox="1">
            <a:spLocks/>
          </p:cNvSpPr>
          <p:nvPr/>
        </p:nvSpPr>
        <p:spPr>
          <a:xfrm>
            <a:off x="467484" y="1817443"/>
            <a:ext cx="11507543" cy="494488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ICB role</a:t>
            </a:r>
          </a:p>
          <a:p>
            <a:pPr marL="800100" lvl="1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Support local practices, quality improvement, shared learning</a:t>
            </a:r>
          </a:p>
          <a:p>
            <a:pPr marL="800100" lvl="1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Make sure contractual obligations are met – working closely with CQC</a:t>
            </a:r>
          </a:p>
          <a:p>
            <a:pPr marL="800100" lvl="1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CQC – independent regulator</a:t>
            </a:r>
          </a:p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Federation – supports GPs in employment of physician associates, pharmacists, social prescribers</a:t>
            </a:r>
          </a:p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NCL training hub – works to recruit and train the primary care workforce</a:t>
            </a:r>
          </a:p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98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is a Physician Associate?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6BF7A61F-9796-D2B1-97AC-7688824A4C06}"/>
              </a:ext>
            </a:extLst>
          </p:cNvPr>
          <p:cNvSpPr txBox="1">
            <a:spLocks/>
          </p:cNvSpPr>
          <p:nvPr/>
        </p:nvSpPr>
        <p:spPr>
          <a:xfrm>
            <a:off x="344487" y="1512644"/>
            <a:ext cx="11507543" cy="45481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Physician associates are medically trained, generalist healthcare professionals.</a:t>
            </a:r>
          </a:p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Working alongside doctors in primary care, they provide medical care such as diagnostics, investigations and treatments.</a:t>
            </a:r>
          </a:p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They are not currently able to prescribe or to request X-rays and CT scans. </a:t>
            </a:r>
          </a:p>
          <a:p>
            <a:pPr marL="342900" indent="-3429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key part of the wider GP practice team, they provide a stable section of the workforce and can help ease the pressures the NHS currently faces.</a:t>
            </a:r>
          </a:p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4487" y="670168"/>
            <a:ext cx="9293631" cy="493376"/>
          </a:xfrm>
        </p:spPr>
        <p:txBody>
          <a:bodyPr/>
          <a:lstStyle/>
          <a:p>
            <a:r>
              <a:rPr lang="en-US" dirty="0"/>
              <a:t>Qualifications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61617C4E-50D3-60EE-562E-DAB23EF5EAD2}"/>
              </a:ext>
            </a:extLst>
          </p:cNvPr>
          <p:cNvSpPr txBox="1">
            <a:spLocks/>
          </p:cNvSpPr>
          <p:nvPr/>
        </p:nvSpPr>
        <p:spPr>
          <a:xfrm>
            <a:off x="344487" y="1310908"/>
            <a:ext cx="11507543" cy="48769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After completing a biomedical or healthcare related degree, physician associates undertake a two-year university course at diploma or masters level to develop clinical knowledge and skills.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They are then expected to register with the Faculty of Physician Associates and / or the General Medical Council.</a:t>
            </a:r>
          </a:p>
          <a:p>
            <a:pPr marL="0" indent="0">
              <a:buNone/>
            </a:pPr>
            <a:r>
              <a:rPr lang="en-GB" sz="4000" dirty="0">
                <a:solidFill>
                  <a:srgbClr val="0072C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membership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Federation of Physician Associates is the professional membership body for physician associates.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It holds a voluntary register, the Physician Associate Managed Voluntary Register and reviews and sets education standards.</a:t>
            </a:r>
          </a:p>
        </p:txBody>
      </p:sp>
    </p:spTree>
    <p:extLst>
      <p:ext uri="{BB962C8B-B14F-4D97-AF65-F5344CB8AC3E}">
        <p14:creationId xmlns:p14="http://schemas.microsoft.com/office/powerpoint/2010/main" val="168222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2007" y="400476"/>
            <a:ext cx="8866060" cy="493376"/>
          </a:xfrm>
        </p:spPr>
        <p:txBody>
          <a:bodyPr/>
          <a:lstStyle/>
          <a:p>
            <a:r>
              <a:rPr lang="en-US" dirty="0"/>
              <a:t>Regulation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61617C4E-50D3-60EE-562E-DAB23EF5EAD2}"/>
              </a:ext>
            </a:extLst>
          </p:cNvPr>
          <p:cNvSpPr txBox="1">
            <a:spLocks/>
          </p:cNvSpPr>
          <p:nvPr/>
        </p:nvSpPr>
        <p:spPr>
          <a:xfrm>
            <a:off x="344487" y="1397000"/>
            <a:ext cx="10831513" cy="466383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July 2019, the Department of Health and Social Care asked the General Medical Council to regulate physician associates.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required changes are dependent on new legislation and subject to consultation.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Based on the government’s timetable for consultation, the General Medical Council expect regulation to begin in the second half of 2024 at the earliest.</a:t>
            </a:r>
          </a:p>
          <a:p>
            <a:pPr marL="342900" indent="-34290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13648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CCG Brand Colours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009A98"/>
      </a:accent1>
      <a:accent2>
        <a:srgbClr val="0072C5"/>
      </a:accent2>
      <a:accent3>
        <a:srgbClr val="C10071"/>
      </a:accent3>
      <a:accent4>
        <a:srgbClr val="F49800"/>
      </a:accent4>
      <a:accent5>
        <a:srgbClr val="878787"/>
      </a:accent5>
      <a:accent6>
        <a:srgbClr val="DADADA"/>
      </a:accent6>
      <a:hlink>
        <a:srgbClr val="FFFFFF"/>
      </a:hlink>
      <a:folHlink>
        <a:srgbClr val="0072C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ontent Slides small pentagon cut off r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tent Slides small pentagon cut off righ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28573</TotalTime>
  <Words>290</Words>
  <Application>Microsoft Office PowerPoint</Application>
  <PresentationFormat>Widescreen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Title slides</vt:lpstr>
      <vt:lpstr>3_Content Slides small pentagon cut off right</vt:lpstr>
      <vt:lpstr>1_Content Slides small pentagon cut off right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Oculus</dc:creator>
  <cp:lastModifiedBy>GILLETT, Caroline (NHS NORTH CENTRAL LONDON ICB - 93C)</cp:lastModifiedBy>
  <cp:revision>1162</cp:revision>
  <cp:lastPrinted>2022-05-17T15:34:27Z</cp:lastPrinted>
  <dcterms:created xsi:type="dcterms:W3CDTF">2016-02-24T15:09:03Z</dcterms:created>
  <dcterms:modified xsi:type="dcterms:W3CDTF">2023-09-26T15:08:59Z</dcterms:modified>
</cp:coreProperties>
</file>