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  <p:sldMasterId id="2147483648" r:id="rId2"/>
    <p:sldMasterId id="2147483843" r:id="rId3"/>
  </p:sldMasterIdLst>
  <p:notesMasterIdLst>
    <p:notesMasterId r:id="rId13"/>
  </p:notesMasterIdLst>
  <p:handoutMasterIdLst>
    <p:handoutMasterId r:id="rId14"/>
  </p:handoutMasterIdLst>
  <p:sldIdLst>
    <p:sldId id="614" r:id="rId4"/>
    <p:sldId id="634" r:id="rId5"/>
    <p:sldId id="621" r:id="rId6"/>
    <p:sldId id="624" r:id="rId7"/>
    <p:sldId id="625" r:id="rId8"/>
    <p:sldId id="631" r:id="rId9"/>
    <p:sldId id="632" r:id="rId10"/>
    <p:sldId id="627" r:id="rId11"/>
    <p:sldId id="633" r:id="rId12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s, Paul" initials="DP" lastIdx="1" clrIdx="0">
    <p:extLst>
      <p:ext uri="{19B8F6BF-5375-455C-9EA6-DF929625EA0E}">
        <p15:presenceInfo xmlns:p15="http://schemas.microsoft.com/office/powerpoint/2012/main" userId="S-1-5-21-3044193875-1230985279-3292283753-407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072C5"/>
    <a:srgbClr val="009999"/>
    <a:srgbClr val="33CCCC"/>
    <a:srgbClr val="C10071"/>
    <a:srgbClr val="00365C"/>
    <a:srgbClr val="F8CBAD"/>
    <a:srgbClr val="FFC000"/>
    <a:srgbClr val="CC66FF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87482" autoAdjust="0"/>
  </p:normalViewPr>
  <p:slideViewPr>
    <p:cSldViewPr snapToGrid="0">
      <p:cViewPr varScale="1">
        <p:scale>
          <a:sx n="73" d="100"/>
          <a:sy n="73" d="100"/>
        </p:scale>
        <p:origin x="936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6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30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38FA6-3D81-4FF4-A72E-4DAD97808285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2BDCF-207C-4C87-9BA2-6826BC326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91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7B71A-74EE-4B31-BF37-E9D49DD09248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27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25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25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00A8F-A469-4A0F-A6E3-054B932F2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641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5 October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100A8F-A469-4A0F-A6E3-054B932F2E2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99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-Large Pentag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365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1E11F1-2CB8-E941-9B3C-1D54C419F2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1" y="268323"/>
            <a:ext cx="2542558" cy="955793"/>
          </a:xfrm>
          <a:prstGeom prst="rect">
            <a:avLst/>
          </a:prstGeom>
        </p:spPr>
      </p:pic>
      <p:pic>
        <p:nvPicPr>
          <p:cNvPr id="10" name="Picture 9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9B0C2AFD-54FE-5941-9AFC-FB6315E393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4" t="-381" r="-1" b="670"/>
          <a:stretch/>
        </p:blipFill>
        <p:spPr>
          <a:xfrm>
            <a:off x="-476285" y="-98085"/>
            <a:ext cx="7167662" cy="6956085"/>
          </a:xfrm>
          <a:prstGeom prst="rect">
            <a:avLst/>
          </a:prstGeom>
        </p:spPr>
      </p:pic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30CBE2-12F4-7146-A4AB-F361994710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66594" y="3276356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47310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348511" y="1559903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6255024" y="1543974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8EDB123-F881-1B4B-B095-5CCA634CAC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821329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1285C76-4998-714E-8C45-0A0CEE237E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249785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1285C76-4998-714E-8C45-0A0CEE237E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  <p:sp>
        <p:nvSpPr>
          <p:cNvPr id="5" name="Chart Placeholder 9">
            <a:extLst>
              <a:ext uri="{FF2B5EF4-FFF2-40B4-BE49-F238E27FC236}">
                <a16:creationId xmlns:a16="http://schemas.microsoft.com/office/drawing/2014/main" id="{EE0E5ECA-8B7B-EF41-9801-765D327E4287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344489" y="1547812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85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/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4"/>
            <a:ext cx="5610836" cy="1897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6" hasCustomPrompt="1"/>
          </p:nvPr>
        </p:nvSpPr>
        <p:spPr>
          <a:xfrm>
            <a:off x="335259" y="3678148"/>
            <a:ext cx="5620065" cy="2414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544B17-F8E0-1B4F-8589-D03BD21D06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945279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C72A5E-1049-EF4E-B801-8DA9C75BEC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454822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344488" y="1547813"/>
            <a:ext cx="11503024" cy="45364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Insert chart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06CA2C8-ECD8-E647-B92F-23DA668A75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498304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5" hasCustomPrompt="1"/>
          </p:nvPr>
        </p:nvSpPr>
        <p:spPr>
          <a:xfrm>
            <a:off x="344488" y="1547812"/>
            <a:ext cx="11503025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table</a:t>
            </a:r>
            <a:endParaRPr lang="en-GB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5D237F5-1CE1-4C43-A96B-FF44E8BD2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127309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5" hasCustomPrompt="1"/>
          </p:nvPr>
        </p:nvSpPr>
        <p:spPr>
          <a:xfrm>
            <a:off x="352829" y="1547813"/>
            <a:ext cx="11494683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/>
              <a:t>Insert media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BA7A7174-CB1F-1F4A-9581-79AC481CE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3070744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DC3E9DF6-138C-D846-9B67-3E84344188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72098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3F2BB2EB-4A32-C943-B0FC-D761A86F8A6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3285390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-Medium Pentag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365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2F7626C2-97D3-954D-8EF8-2EC5C7B6CF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4" t="-381" r="-1" b="670"/>
          <a:stretch/>
        </p:blipFill>
        <p:spPr>
          <a:xfrm>
            <a:off x="-401069" y="491666"/>
            <a:ext cx="6053351" cy="5874667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15584" y="3276356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1E11F1-2CB8-E941-9B3C-1D54C419F2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1" y="268323"/>
            <a:ext cx="2542558" cy="95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24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7" y="1547813"/>
            <a:ext cx="11525249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D9E0AF5-0DF8-6E4E-8D83-C8951539C6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3696246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255024" y="1559902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3D1687DE-6F0B-1A43-9FB7-49F39B622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748156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348511" y="1559903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6255024" y="1543974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8EDB123-F881-1B4B-B095-5CCA634CAC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4180825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1285C76-4998-714E-8C45-0A0CEE237E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768177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1285C76-4998-714E-8C45-0A0CEE237E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  <p:sp>
        <p:nvSpPr>
          <p:cNvPr id="5" name="Picture Placeholder 14">
            <a:extLst>
              <a:ext uri="{FF2B5EF4-FFF2-40B4-BE49-F238E27FC236}">
                <a16:creationId xmlns:a16="http://schemas.microsoft.com/office/drawing/2014/main" id="{B14DA152-CD32-6A4E-964A-D9723313068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8" name="Chart Placeholder 9">
            <a:extLst>
              <a:ext uri="{FF2B5EF4-FFF2-40B4-BE49-F238E27FC236}">
                <a16:creationId xmlns:a16="http://schemas.microsoft.com/office/drawing/2014/main" id="{09D1128D-7539-7542-846F-11EEEA55DCB5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344489" y="1547812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7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/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4"/>
            <a:ext cx="5610836" cy="1897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6" hasCustomPrompt="1"/>
          </p:nvPr>
        </p:nvSpPr>
        <p:spPr>
          <a:xfrm>
            <a:off x="335259" y="3678148"/>
            <a:ext cx="5620065" cy="2414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544B17-F8E0-1B4F-8589-D03BD21D06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225139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C72A5E-1049-EF4E-B801-8DA9C75BEC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36612058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344488" y="1547813"/>
            <a:ext cx="11503024" cy="45364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Insert chart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06CA2C8-ECD8-E647-B92F-23DA668A75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87845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5" hasCustomPrompt="1"/>
          </p:nvPr>
        </p:nvSpPr>
        <p:spPr>
          <a:xfrm>
            <a:off x="344488" y="1547812"/>
            <a:ext cx="11503025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table</a:t>
            </a:r>
            <a:endParaRPr lang="en-GB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5D237F5-1CE1-4C43-A96B-FF44E8BD2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39201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5" hasCustomPrompt="1"/>
          </p:nvPr>
        </p:nvSpPr>
        <p:spPr>
          <a:xfrm>
            <a:off x="352829" y="1547813"/>
            <a:ext cx="11494683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/>
              <a:t>Insert media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BA7A7174-CB1F-1F4A-9581-79AC481CE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54151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-Small Pentag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365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1E11F1-2CB8-E941-9B3C-1D54C419F2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1" y="268323"/>
            <a:ext cx="2542558" cy="955793"/>
          </a:xfrm>
          <a:prstGeom prst="rect">
            <a:avLst/>
          </a:prstGeom>
        </p:spPr>
      </p:pic>
      <p:pic>
        <p:nvPicPr>
          <p:cNvPr id="10" name="Picture 9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528701B6-ED9E-214A-BF53-11DAB8F6D5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4" t="-381" r="-1" b="670"/>
          <a:stretch/>
        </p:blipFill>
        <p:spPr>
          <a:xfrm>
            <a:off x="1113274" y="1097999"/>
            <a:ext cx="4803798" cy="4661999"/>
          </a:xfrm>
          <a:prstGeom prst="rect">
            <a:avLst/>
          </a:prstGeom>
        </p:spPr>
      </p:pic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8C2C97C7-BB35-BD47-B5F7-7431306DAA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15584" y="3276356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83891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2-Medium Pentag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365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2F7626C2-97D3-954D-8EF8-2EC5C7B6CF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4" t="-381" r="-1" b="670"/>
          <a:stretch/>
        </p:blipFill>
        <p:spPr>
          <a:xfrm>
            <a:off x="-401069" y="491666"/>
            <a:ext cx="6053351" cy="5874667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215584" y="3276356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1E11F1-2CB8-E941-9B3C-1D54C419F2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1" y="268323"/>
            <a:ext cx="2542558" cy="95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or title with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5971309" y="-18000"/>
            <a:ext cx="6220691" cy="6876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00365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47A0745-0A5C-404E-BF62-A3FBFDEE36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1" y="268323"/>
            <a:ext cx="2542558" cy="955793"/>
          </a:xfrm>
          <a:prstGeom prst="rect">
            <a:avLst/>
          </a:prstGeom>
        </p:spPr>
      </p:pic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F55DD1E0-0A7C-E94B-9888-630C09C7BD5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8000"/>
            <a:ext cx="5971309" cy="68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/>
              <a:t>Insert image</a:t>
            </a:r>
            <a:endParaRPr lang="en-GB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D036CC6-2C87-7B4E-9594-07CDBA003C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09213" y="2424774"/>
            <a:ext cx="4344882" cy="27733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title, contents</a:t>
            </a:r>
          </a:p>
        </p:txBody>
      </p:sp>
      <p:pic>
        <p:nvPicPr>
          <p:cNvPr id="12" name="Picture 11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FCB7D92F-99C3-7C4D-BB0E-C328FB7AD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5" b="21007"/>
          <a:stretch/>
        </p:blipFill>
        <p:spPr>
          <a:xfrm flipH="1">
            <a:off x="8469996" y="3666891"/>
            <a:ext cx="3722004" cy="319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66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s -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348511" y="1559903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6255024" y="1543974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8EDB123-F881-1B4B-B095-5CCA634CAC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940102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2423340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3F2BB2EB-4A32-C943-B0FC-D761A86F8A6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4073273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7" y="1547813"/>
            <a:ext cx="11525249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D9E0AF5-0DF8-6E4E-8D83-C8951539C6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389177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255024" y="1559902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3D1687DE-6F0B-1A43-9FB7-49F39B622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  <p:extLst>
      <p:ext uri="{BB962C8B-B14F-4D97-AF65-F5344CB8AC3E}">
        <p14:creationId xmlns:p14="http://schemas.microsoft.com/office/powerpoint/2010/main" val="1259861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55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817" r:id="rId2"/>
    <p:sldLayoutId id="2147483815" r:id="rId3"/>
    <p:sldLayoutId id="2147483741" r:id="rId4"/>
    <p:sldLayoutId id="2147483872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611B97B5-0BC1-4848-93D6-22E067A2A1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5" b="21007"/>
          <a:stretch/>
        </p:blipFill>
        <p:spPr>
          <a:xfrm flipH="1">
            <a:off x="8469996" y="3666891"/>
            <a:ext cx="3722004" cy="319111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 flipV="1">
            <a:off x="334537" y="6436285"/>
            <a:ext cx="11546452" cy="11151"/>
          </a:xfrm>
          <a:prstGeom prst="line">
            <a:avLst/>
          </a:prstGeom>
          <a:ln w="15875">
            <a:solidFill>
              <a:srgbClr val="87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0" y="268323"/>
            <a:ext cx="2542561" cy="9557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5D9E8D-4C6D-3F4D-95B3-66DFC2BA347E}"/>
              </a:ext>
            </a:extLst>
          </p:cNvPr>
          <p:cNvSpPr txBox="1"/>
          <p:nvPr userDrawn="1"/>
        </p:nvSpPr>
        <p:spPr>
          <a:xfrm>
            <a:off x="11061290" y="6499896"/>
            <a:ext cx="784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F65A2F-2579-2343-96B0-4F8956871EF5}" type="slidenum">
              <a:rPr lang="en-US" sz="1200" smtClean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dirty="0">
              <a:solidFill>
                <a:srgbClr val="0072C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B14244-435D-A643-AA93-3C72437DAD64}"/>
              </a:ext>
            </a:extLst>
          </p:cNvPr>
          <p:cNvSpPr txBox="1"/>
          <p:nvPr userDrawn="1"/>
        </p:nvSpPr>
        <p:spPr>
          <a:xfrm>
            <a:off x="334537" y="6499896"/>
            <a:ext cx="2491790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and date here</a:t>
            </a:r>
          </a:p>
        </p:txBody>
      </p:sp>
    </p:spTree>
    <p:extLst>
      <p:ext uri="{BB962C8B-B14F-4D97-AF65-F5344CB8AC3E}">
        <p14:creationId xmlns:p14="http://schemas.microsoft.com/office/powerpoint/2010/main" val="110879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818" r:id="rId2"/>
    <p:sldLayoutId id="2147483786" r:id="rId3"/>
    <p:sldLayoutId id="2147483649" r:id="rId4"/>
    <p:sldLayoutId id="2147483788" r:id="rId5"/>
    <p:sldLayoutId id="2147483650" r:id="rId6"/>
    <p:sldLayoutId id="2147483869" r:id="rId7"/>
    <p:sldLayoutId id="2147483722" r:id="rId8"/>
    <p:sldLayoutId id="2147483651" r:id="rId9"/>
    <p:sldLayoutId id="2147483652" r:id="rId10"/>
    <p:sldLayoutId id="2147483793" r:id="rId11"/>
    <p:sldLayoutId id="214748373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>
          <p15:clr>
            <a:srgbClr val="F26B43"/>
          </p15:clr>
        </p15:guide>
        <p15:guide id="2" orient="horz" pos="119">
          <p15:clr>
            <a:srgbClr val="F26B43"/>
          </p15:clr>
        </p15:guide>
        <p15:guide id="3" orient="horz" pos="45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card, stationary&#10;&#10;Description automatically generated">
            <a:extLst>
              <a:ext uri="{FF2B5EF4-FFF2-40B4-BE49-F238E27FC236}">
                <a16:creationId xmlns:a16="http://schemas.microsoft.com/office/drawing/2014/main" id="{DDA2D404-40A1-7A40-B351-0B9FBA94AC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53" t="17440" r="-7" b="17440"/>
          <a:stretch/>
        </p:blipFill>
        <p:spPr>
          <a:xfrm>
            <a:off x="1" y="0"/>
            <a:ext cx="930372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3720" y="268323"/>
            <a:ext cx="2542561" cy="95579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C689CD8-B00E-7C4C-B103-73B78EC71DCF}"/>
              </a:ext>
            </a:extLst>
          </p:cNvPr>
          <p:cNvCxnSpPr/>
          <p:nvPr userDrawn="1"/>
        </p:nvCxnSpPr>
        <p:spPr>
          <a:xfrm flipV="1">
            <a:off x="334537" y="6436285"/>
            <a:ext cx="11546452" cy="11151"/>
          </a:xfrm>
          <a:prstGeom prst="line">
            <a:avLst/>
          </a:prstGeom>
          <a:ln w="15875">
            <a:solidFill>
              <a:srgbClr val="87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818626E-233D-3D42-88F5-DA795E3EF3D7}"/>
              </a:ext>
            </a:extLst>
          </p:cNvPr>
          <p:cNvSpPr txBox="1"/>
          <p:nvPr userDrawn="1"/>
        </p:nvSpPr>
        <p:spPr>
          <a:xfrm>
            <a:off x="334537" y="6499896"/>
            <a:ext cx="2491790" cy="2616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and date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D73C24-C6DB-D848-B960-81F0A1F1A86C}"/>
              </a:ext>
            </a:extLst>
          </p:cNvPr>
          <p:cNvSpPr txBox="1"/>
          <p:nvPr userDrawn="1"/>
        </p:nvSpPr>
        <p:spPr>
          <a:xfrm>
            <a:off x="11061290" y="6499896"/>
            <a:ext cx="784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F65A2F-2579-2343-96B0-4F8956871EF5}" type="slidenum">
              <a:rPr lang="en-US" sz="1200" smtClean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dirty="0">
              <a:solidFill>
                <a:srgbClr val="0072C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0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70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7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>
          <p15:clr>
            <a:srgbClr val="F26B43"/>
          </p15:clr>
        </p15:guide>
        <p15:guide id="2" orient="horz" pos="119">
          <p15:clr>
            <a:srgbClr val="F26B43"/>
          </p15:clr>
        </p15:guide>
        <p15:guide id="3" orient="horz" pos="4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054A78-4A77-F041-A77F-1FCF7ED166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91529" y="3276356"/>
            <a:ext cx="6310858" cy="764701"/>
          </a:xfrm>
        </p:spPr>
        <p:txBody>
          <a:bodyPr/>
          <a:lstStyle/>
          <a:p>
            <a:r>
              <a:rPr lang="en-US" dirty="0"/>
              <a:t>GP Community Pharmacy Consultation Service patient pathway</a:t>
            </a:r>
          </a:p>
          <a:p>
            <a:endParaRPr lang="en-US" dirty="0"/>
          </a:p>
          <a:p>
            <a:r>
              <a:rPr lang="en-US" sz="1800" dirty="0"/>
              <a:t>Efa Mortty </a:t>
            </a:r>
          </a:p>
          <a:p>
            <a:r>
              <a:rPr lang="en-GB" sz="1800" b="1" dirty="0"/>
              <a:t>Interim Head of Medicines Management </a:t>
            </a:r>
            <a:endParaRPr lang="en-GB" sz="1800" dirty="0"/>
          </a:p>
          <a:p>
            <a:r>
              <a:rPr lang="en-GB" sz="1800" dirty="0"/>
              <a:t>Haringey Borough Directorate Feb 2022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695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48506-BB02-2C49-9D1B-6B12496839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GP CPCS?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AF828A1-7745-314E-A9D9-7D0362DFB424}"/>
              </a:ext>
            </a:extLst>
          </p:cNvPr>
          <p:cNvSpPr txBox="1">
            <a:spLocks/>
          </p:cNvSpPr>
          <p:nvPr/>
        </p:nvSpPr>
        <p:spPr>
          <a:xfrm>
            <a:off x="7397146" y="1824833"/>
            <a:ext cx="4916774" cy="45481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Implementation is locally led but nationally supported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Key aims include:</a:t>
            </a:r>
          </a:p>
          <a:p>
            <a:pPr marL="457200" indent="-4572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Help to alleviate pressure on general practice</a:t>
            </a:r>
          </a:p>
          <a:p>
            <a:pPr marL="457200" indent="-4572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Improve access for patients</a:t>
            </a:r>
          </a:p>
          <a:p>
            <a:pPr marL="457200" indent="-4572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Promotes self-care</a:t>
            </a:r>
          </a:p>
          <a:p>
            <a:pPr marL="457200" indent="-45720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Strengthen relationships between general practice and pharmacy</a:t>
            </a:r>
          </a:p>
          <a:p>
            <a:pPr marL="457200" indent="-4572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6"/>
          </p:nvPr>
        </p:nvPicPr>
        <p:blipFill>
          <a:blip r:embed="rId3"/>
          <a:stretch>
            <a:fillRect/>
          </a:stretch>
        </p:blipFill>
        <p:spPr>
          <a:xfrm>
            <a:off x="349250" y="1645920"/>
            <a:ext cx="7061406" cy="393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2884DF-E001-0140-8542-5F90B1B06A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Patient Pathway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53" y="1199213"/>
            <a:ext cx="9415697" cy="502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1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C3091-E069-724D-8C2C-11230053BF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31465" y="1691701"/>
            <a:ext cx="3819405" cy="493376"/>
          </a:xfrm>
        </p:spPr>
        <p:txBody>
          <a:bodyPr/>
          <a:lstStyle/>
          <a:p>
            <a:r>
              <a:rPr lang="en-US" sz="3200" dirty="0"/>
              <a:t>Patient Comms – practice website </a:t>
            </a:r>
            <a:r>
              <a:rPr lang="en-GB" sz="3200" dirty="0"/>
              <a:t>digital screens or printed information </a:t>
            </a:r>
            <a:r>
              <a:rPr lang="en-US" sz="3200" dirty="0"/>
              <a:t>suggestion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06" y="893852"/>
            <a:ext cx="7501407" cy="56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56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132325" y="1543974"/>
            <a:ext cx="5986254" cy="4197259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17"/>
          </p:nvPr>
        </p:nvPicPr>
        <p:blipFill>
          <a:blip r:embed="rId3"/>
          <a:stretch>
            <a:fillRect/>
          </a:stretch>
        </p:blipFill>
        <p:spPr>
          <a:xfrm>
            <a:off x="6070970" y="1648905"/>
            <a:ext cx="6121030" cy="4331806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48506-BB02-2C49-9D1B-6B12496839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For display in the practice </a:t>
            </a:r>
          </a:p>
          <a:p>
            <a:r>
              <a:rPr lang="en-GB" sz="2400" dirty="0"/>
              <a:t>Poster about the role of reception teams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089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922" y="341229"/>
            <a:ext cx="6218927" cy="597677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BCED1-D0C7-4D40-B26B-AE513FF878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2807" y="592419"/>
            <a:ext cx="4151263" cy="493376"/>
          </a:xfrm>
        </p:spPr>
        <p:txBody>
          <a:bodyPr/>
          <a:lstStyle/>
          <a:p>
            <a:r>
              <a:rPr lang="en-US" dirty="0"/>
              <a:t>List of conditions on NHSE website </a:t>
            </a:r>
          </a:p>
        </p:txBody>
      </p:sp>
      <p:sp>
        <p:nvSpPr>
          <p:cNvPr id="6" name="Rectangle 5"/>
          <p:cNvSpPr/>
          <p:nvPr/>
        </p:nvSpPr>
        <p:spPr>
          <a:xfrm>
            <a:off x="484682" y="2187847"/>
            <a:ext cx="37875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</a:rPr>
              <a:t>NOTE: Individual practices will determine which symptom groups they will refer to</a:t>
            </a:r>
            <a:br>
              <a:rPr lang="en-GB" sz="2800" dirty="0"/>
            </a:br>
            <a:r>
              <a:rPr lang="en-GB" sz="2800" dirty="0">
                <a:latin typeface="Arial" panose="020B0604020202020204" pitchFamily="34" charset="0"/>
              </a:rPr>
              <a:t>pharmacy.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9233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8F6D2-5066-9A49-978F-196BD4F1B2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967" y="1674640"/>
            <a:ext cx="4025141" cy="493376"/>
          </a:xfrm>
        </p:spPr>
        <p:txBody>
          <a:bodyPr/>
          <a:lstStyle/>
          <a:p>
            <a:r>
              <a:rPr lang="en-US" dirty="0"/>
              <a:t>Suggested script for reception staff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618" b="618"/>
          <a:stretch>
            <a:fillRect/>
          </a:stretch>
        </p:blipFill>
        <p:spPr>
          <a:xfrm>
            <a:off x="4407108" y="203447"/>
            <a:ext cx="7440405" cy="589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0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B12AD-BD76-A240-A9D1-8B503ACB82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4488" y="1974443"/>
            <a:ext cx="2878397" cy="493376"/>
          </a:xfrm>
        </p:spPr>
        <p:txBody>
          <a:bodyPr/>
          <a:lstStyle/>
          <a:p>
            <a:r>
              <a:rPr lang="en-GB" dirty="0"/>
              <a:t>Suggested Q&amp;A for patients for use on GP website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739" y="1248823"/>
            <a:ext cx="7667002" cy="489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25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054A78-4A77-F041-A77F-1FCF7ED166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91529" y="3276356"/>
            <a:ext cx="6310858" cy="764701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4827362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CCG Brand Colours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009A98"/>
      </a:accent1>
      <a:accent2>
        <a:srgbClr val="0072C5"/>
      </a:accent2>
      <a:accent3>
        <a:srgbClr val="C10071"/>
      </a:accent3>
      <a:accent4>
        <a:srgbClr val="F49800"/>
      </a:accent4>
      <a:accent5>
        <a:srgbClr val="878787"/>
      </a:accent5>
      <a:accent6>
        <a:srgbClr val="DADADA"/>
      </a:accent6>
      <a:hlink>
        <a:srgbClr val="FFFFFF"/>
      </a:hlink>
      <a:folHlink>
        <a:srgbClr val="0072C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s small pentagon cut off r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28441</TotalTime>
  <Words>125</Words>
  <Application>Microsoft Office PowerPoint</Application>
  <PresentationFormat>Widescreen</PresentationFormat>
  <Paragraphs>24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Title slides</vt:lpstr>
      <vt:lpstr>Content Slides small pentagon cut off right</vt:lpstr>
      <vt:lpstr>3_Content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Oculus</dc:creator>
  <cp:lastModifiedBy>Tanya Murat</cp:lastModifiedBy>
  <cp:revision>1127</cp:revision>
  <cp:lastPrinted>2022-02-07T11:54:30Z</cp:lastPrinted>
  <dcterms:created xsi:type="dcterms:W3CDTF">2016-02-24T15:09:03Z</dcterms:created>
  <dcterms:modified xsi:type="dcterms:W3CDTF">2022-02-08T10:07:22Z</dcterms:modified>
</cp:coreProperties>
</file>